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  <p:sldMasterId id="2147483808" r:id="rId2"/>
  </p:sldMasterIdLst>
  <p:notesMasterIdLst>
    <p:notesMasterId r:id="rId63"/>
  </p:notesMasterIdLst>
  <p:sldIdLst>
    <p:sldId id="29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36" r:id="rId15"/>
    <p:sldId id="351" r:id="rId16"/>
    <p:sldId id="335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77" r:id="rId27"/>
    <p:sldId id="381" r:id="rId28"/>
    <p:sldId id="378" r:id="rId29"/>
    <p:sldId id="379" r:id="rId30"/>
    <p:sldId id="380" r:id="rId31"/>
    <p:sldId id="361" r:id="rId32"/>
    <p:sldId id="383" r:id="rId33"/>
    <p:sldId id="385" r:id="rId34"/>
    <p:sldId id="386" r:id="rId35"/>
    <p:sldId id="387" r:id="rId36"/>
    <p:sldId id="389" r:id="rId37"/>
    <p:sldId id="388" r:id="rId38"/>
    <p:sldId id="392" r:id="rId39"/>
    <p:sldId id="390" r:id="rId40"/>
    <p:sldId id="393" r:id="rId41"/>
    <p:sldId id="394" r:id="rId42"/>
    <p:sldId id="395" r:id="rId43"/>
    <p:sldId id="396" r:id="rId44"/>
    <p:sldId id="398" r:id="rId45"/>
    <p:sldId id="397" r:id="rId46"/>
    <p:sldId id="382" r:id="rId47"/>
    <p:sldId id="362" r:id="rId48"/>
    <p:sldId id="399" r:id="rId49"/>
    <p:sldId id="364" r:id="rId50"/>
    <p:sldId id="365" r:id="rId51"/>
    <p:sldId id="366" r:id="rId52"/>
    <p:sldId id="400" r:id="rId53"/>
    <p:sldId id="408" r:id="rId54"/>
    <p:sldId id="401" r:id="rId55"/>
    <p:sldId id="409" r:id="rId56"/>
    <p:sldId id="403" r:id="rId57"/>
    <p:sldId id="402" r:id="rId58"/>
    <p:sldId id="404" r:id="rId59"/>
    <p:sldId id="405" r:id="rId60"/>
    <p:sldId id="406" r:id="rId61"/>
    <p:sldId id="407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E"/>
    <a:srgbClr val="00FF00"/>
    <a:srgbClr val="66CCFF"/>
    <a:srgbClr val="969696"/>
    <a:srgbClr val="FF99CC"/>
    <a:srgbClr val="B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77"/>
  </p:normalViewPr>
  <p:slideViewPr>
    <p:cSldViewPr>
      <p:cViewPr varScale="1">
        <p:scale>
          <a:sx n="88" d="100"/>
          <a:sy n="88" d="100"/>
        </p:scale>
        <p:origin x="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68" Type="http://schemas.microsoft.com/office/2015/10/relationships/revisionInfo" Target="revisionInfo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AA73E3-300F-4092-921D-A580EB6B2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1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D8BCD4-64AA-4578-994C-CB9DBDE814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-112" charset="0"/>
                <a:cs typeface="Arial" charset="0"/>
              </a:defRPr>
            </a:lvl1pPr>
          </a:lstStyle>
          <a:p>
            <a:pPr>
              <a:defRPr/>
            </a:pPr>
            <a:fld id="{782564F8-43F9-484C-AD18-DB2B1CEC428C}" type="datetime1">
              <a:rPr lang="en-US"/>
              <a:pPr>
                <a:defRPr/>
              </a:pPr>
              <a:t>10/10/17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37703A1-EE39-4360-997E-D92DEF7B49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1CBE812-5421-428F-A7EB-EE8EB5CD2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BFA84B-8D02-4023-BA0F-3D1A25BE4F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1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2047D9-C357-4F6E-BA7B-FA9BFBA12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99E693-9751-4B0F-8CF9-A2C0142B6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15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63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881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23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7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14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657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08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88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7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9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67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891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516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20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894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087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82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22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73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717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2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96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13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40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92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714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908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236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992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66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0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3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5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22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60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9E693-9751-4B0F-8CF9-A2C0142B6EF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3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FB8E7-5FC4-4870-9044-C5EBCA08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BA3F2F-A89F-4879-AD24-284880019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EC1EE-7ED9-4191-A9A3-183BE4FA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F2BD5-7671-443E-9216-9F6BEB97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5A6F0-555C-426E-BC0A-6BFD02A8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D3DC1-3084-4FBD-BA1A-A9C55B69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877B9-2A6D-4D0B-BD1B-00FF810CF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053EF-4DAD-4183-B5EC-180D0B08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F956F-83AF-43DC-A358-10007879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DD1FFC-0BFD-424E-8F16-73D4E097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BBD0BF-FE98-4FCF-9EF3-949906A46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5102DE-9D51-43C6-9B53-456C71608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E685BD-1A94-42D9-AA57-5896A1C5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8E1F40-FE56-48AD-8972-C9CE4626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8C2EC0-3C52-4520-ABF9-84F464A2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7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2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6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2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C60A0-3028-45D4-B983-67620817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8220D-792C-4E08-8B39-660969B3B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F4F9B9-CA75-422B-923E-4B8473DE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B5E25-BDF9-4826-9719-7BADE782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1F3048-E4C5-4E89-B973-E76AC101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0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2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0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84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8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1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4DB10-74D8-4842-8513-A0ADE4FB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30BD9C-C2A7-44A1-8474-40A220862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B169C9-3D25-431A-860E-5E6F0B9A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53449-F5DC-4FC0-9890-B649A874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CBB37A-E235-44E9-BE55-EBC12689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7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48DBB-7CBF-4047-A43E-19F80C51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B43B4F-3602-4565-90D1-8E36D82D6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BEA28C-F4A6-4814-B4CB-B7C9A4FD1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310E37-B07C-48B9-AC48-779A325D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C735A8-80E3-43C7-A19A-91F5C919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53621F-31EE-4022-A5AF-3DE6835D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47A67-D60D-47ED-904B-39A45988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AB5D0-23B5-4F9A-9892-071B03869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6B49F4-FD59-4998-A513-9A02376CB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95E10A-CBA6-46B1-96D4-BF08B1C21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ADC1E0-F523-403B-8B57-304331589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1ACC14-E1AD-410D-9C20-E6EFEA2D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77DC85-BB54-442F-AA31-A54DB72F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515FCA-7E73-477D-998E-099065B3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13262-A8B2-4AD5-A751-3595CF41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9EF4D5-B473-4493-8439-26DD2FBC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E52B7D-944B-496A-86BF-045372D6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EDF381-5F48-4093-8CA6-BC655786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2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07AF02-032C-4423-9F03-4547FB4D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551FF8-96AF-4F98-9AAE-C36CB630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077747-8A54-4A09-B172-117360DA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E27A7-1E07-4D7A-B067-E58121F2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65645-D38C-4D26-8CC3-C32809C7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B71928-0F32-46AC-9074-765950A2D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8ACBBC-70BE-43E7-B1E3-F54E35BB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A95115-958C-41D3-ABB4-CA6DDA4B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85672A-C531-433B-AACE-F289F172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A59EB-F303-4451-86B2-95FAED08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EEA5F7-87D9-4610-99D2-55D7756C2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35B0CB-1835-487D-84D3-4FB46A78A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C6928E-D29E-48E0-887A-7044E5BD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604179-1F1B-4DDB-9B7F-47391A54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FC2819-4C72-4314-8B80-B307713F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9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16C319-62D0-44F4-BAFB-67CA35B5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F41413-B0E1-4026-A841-54BC055E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24009-5886-4296-A578-ED1D48261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AA469-549F-4AB3-A763-3160DCF6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F2048-57D8-4E44-9D23-F49485626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AF7911-496C-4B6D-AC38-3893BAB077F5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3117-A8AD-4C7C-9612-AE4C8643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91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69DB1F49-F158-47AA-A225-9B730A70D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710" y="152400"/>
            <a:ext cx="7211490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8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Sequencing and Bioinformatics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B3C7D75D-C20F-47A9-904D-C204AF66F35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351187" y="1371600"/>
            <a:ext cx="4506813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r>
              <a:rPr lang="en-US" altLang="en-US" sz="2400" b="1" dirty="0"/>
              <a:t>Dominic G. Spinella, Ph.D.</a:t>
            </a:r>
          </a:p>
        </p:txBody>
      </p:sp>
      <p:pic>
        <p:nvPicPr>
          <p:cNvPr id="1026" name="Picture 2" descr="Image result for dna sequencing">
            <a:extLst>
              <a:ext uri="{FF2B5EF4-FFF2-40B4-BE49-F238E27FC236}">
                <a16:creationId xmlns:a16="http://schemas.microsoft.com/office/drawing/2014/main" xmlns="" id="{843B379A-95A4-45F3-B9E2-19CB858C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57960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0" y="541388"/>
            <a:ext cx="7055380" cy="995082"/>
          </a:xfrm>
        </p:spPr>
        <p:txBody>
          <a:bodyPr/>
          <a:lstStyle/>
          <a:p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851660"/>
            <a:ext cx="2590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Purify 5’ </a:t>
            </a:r>
            <a:r>
              <a:rPr lang="en-US" sz="2400" baseline="30000" dirty="0"/>
              <a:t>32</a:t>
            </a:r>
            <a:r>
              <a:rPr lang="en-US" sz="2400" dirty="0"/>
              <a:t>P-labeled insert by agarose gel electrophoresis.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now have a double-stranded DNA fragment labelled at the 5’ end with </a:t>
            </a:r>
            <a:r>
              <a:rPr lang="en-US" sz="2400" baseline="30000" dirty="0"/>
              <a:t>32</a:t>
            </a:r>
            <a:r>
              <a:rPr lang="en-US" sz="2400" dirty="0"/>
              <a:t>P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962400" y="2133600"/>
            <a:ext cx="4191000" cy="3505200"/>
            <a:chOff x="3962400" y="2133600"/>
            <a:chExt cx="4191000" cy="3505200"/>
          </a:xfrm>
        </p:grpSpPr>
        <p:sp>
          <p:nvSpPr>
            <p:cNvPr id="19" name="Rectangle 18"/>
            <p:cNvSpPr/>
            <p:nvPr/>
          </p:nvSpPr>
          <p:spPr>
            <a:xfrm>
              <a:off x="3962400" y="2133600"/>
              <a:ext cx="4191000" cy="350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24400" y="2819400"/>
              <a:ext cx="2895600" cy="457200"/>
              <a:chOff x="4495800" y="2819400"/>
              <a:chExt cx="2895600" cy="457200"/>
            </a:xfrm>
            <a:solidFill>
              <a:srgbClr val="CC99FE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495800" y="2819400"/>
                <a:ext cx="2895600" cy="22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48200" y="3048000"/>
                <a:ext cx="2743200" cy="22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384965" y="276398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P-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384965" y="2763980"/>
              <a:ext cx="339435" cy="381000"/>
            </a:xfrm>
            <a:prstGeom prst="ellipse">
              <a:avLst/>
            </a:prstGeom>
            <a:solidFill>
              <a:srgbClr val="FFFF00">
                <a:alpha val="7000"/>
              </a:srgb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13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0" y="228600"/>
            <a:ext cx="7055380" cy="995082"/>
          </a:xfrm>
        </p:spPr>
        <p:txBody>
          <a:bodyPr/>
          <a:lstStyle/>
          <a:p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  <a:b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3282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M-G chemistry is a two-step process involving </a:t>
            </a:r>
            <a:r>
              <a:rPr lang="en-US" sz="2000" dirty="0" err="1">
                <a:latin typeface="Arial" panose="020B0604020202020204" pitchFamily="34" charset="0"/>
              </a:rPr>
              <a:t>piperidine</a:t>
            </a:r>
            <a:r>
              <a:rPr lang="en-US" sz="2000" dirty="0">
                <a:latin typeface="Arial" panose="020B0604020202020204" pitchFamily="34" charset="0"/>
              </a:rPr>
              <a:t> and two chemicals that selectively attack purines and pyrimidines.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Purines will react with dimethyl sulfate and pyrimidines will react with hydrazine in such a way as to break the glycoside bond between the ribose sugar and the base displacing the base.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</a:rPr>
              <a:t>Piperidine</a:t>
            </a:r>
            <a:r>
              <a:rPr lang="en-US" sz="2000" dirty="0">
                <a:latin typeface="Arial" panose="020B0604020202020204" pitchFamily="34" charset="0"/>
              </a:rPr>
              <a:t> then cleaves the phosphodiester bond where the base has been displaced.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DMS and </a:t>
            </a:r>
            <a:r>
              <a:rPr lang="en-US" sz="2000" dirty="0" err="1">
                <a:latin typeface="Arial" panose="020B0604020202020204" pitchFamily="34" charset="0"/>
              </a:rPr>
              <a:t>piperidine</a:t>
            </a:r>
            <a:r>
              <a:rPr lang="en-US" sz="2000" dirty="0">
                <a:latin typeface="Arial" panose="020B0604020202020204" pitchFamily="34" charset="0"/>
              </a:rPr>
              <a:t> alone selectively cleaves at guanine nucleotides but dimethyl sulfate and </a:t>
            </a:r>
            <a:r>
              <a:rPr lang="en-US" sz="2000" dirty="0" err="1">
                <a:latin typeface="Arial" panose="020B0604020202020204" pitchFamily="34" charset="0"/>
              </a:rPr>
              <a:t>piperidine</a:t>
            </a:r>
            <a:r>
              <a:rPr lang="en-US" sz="2000" dirty="0">
                <a:latin typeface="Arial" panose="020B0604020202020204" pitchFamily="34" charset="0"/>
              </a:rPr>
              <a:t> in formic acid will cleave at both guanine and adenine.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Hydrazine and </a:t>
            </a:r>
            <a:r>
              <a:rPr lang="en-US" sz="2000" dirty="0" err="1">
                <a:latin typeface="Arial" panose="020B0604020202020204" pitchFamily="34" charset="0"/>
              </a:rPr>
              <a:t>piperidine</a:t>
            </a:r>
            <a:r>
              <a:rPr lang="en-US" sz="2000" dirty="0">
                <a:latin typeface="Arial" panose="020B0604020202020204" pitchFamily="34" charset="0"/>
              </a:rPr>
              <a:t> will cleave at both thymine and cytosine but in the presence of 1.5M </a:t>
            </a:r>
            <a:r>
              <a:rPr lang="en-US" sz="2000" dirty="0" err="1">
                <a:latin typeface="Arial" panose="020B0604020202020204" pitchFamily="34" charset="0"/>
              </a:rPr>
              <a:t>NaCl</a:t>
            </a:r>
            <a:r>
              <a:rPr lang="en-US" sz="2000" dirty="0">
                <a:latin typeface="Arial" panose="020B0604020202020204" pitchFamily="34" charset="0"/>
              </a:rPr>
              <a:t> will only cleave at cytosine.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Strands are separated by boiling and run on acrylamide gels in the presence of urea which keeps the strands separated.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1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55380" cy="995082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  <a:b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29791"/>
            <a:ext cx="5943600" cy="4147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295400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Set up each of the four reactions in separate tubes.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Run each reaction on a separate lane in a polyacrylamide sequencing gel.</a:t>
            </a:r>
          </a:p>
        </p:txBody>
      </p:sp>
    </p:spTree>
    <p:extLst>
      <p:ext uri="{BB962C8B-B14F-4D97-AF65-F5344CB8AC3E}">
        <p14:creationId xmlns:p14="http://schemas.microsoft.com/office/powerpoint/2010/main" val="337314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4419600" cy="441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304800"/>
            <a:ext cx="7055380" cy="690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52600"/>
            <a:ext cx="2743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3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20" y="376518"/>
            <a:ext cx="7055380" cy="9950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Sanger 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10" y="1219200"/>
            <a:ext cx="8049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Makes use of the enzyme DNA Polymerase </a:t>
            </a:r>
            <a:r>
              <a:rPr lang="en-US" sz="2000" dirty="0" smtClean="0">
                <a:latin typeface="Arial" panose="020B0604020202020204" pitchFamily="34" charset="0"/>
              </a:rPr>
              <a:t>which </a:t>
            </a:r>
            <a:r>
              <a:rPr lang="en-US" sz="2000" dirty="0">
                <a:latin typeface="Arial" panose="020B0604020202020204" pitchFamily="34" charset="0"/>
              </a:rPr>
              <a:t>will extend a short oligonucleotide sequence called a “primer” when it is hybridized (“annealed”) to a single-stranded “template” sequence in the presence of </a:t>
            </a:r>
            <a:r>
              <a:rPr lang="en-US" sz="2000" dirty="0" err="1">
                <a:latin typeface="Arial" panose="020B0604020202020204" pitchFamily="34" charset="0"/>
              </a:rPr>
              <a:t>deoxynucleotide</a:t>
            </a:r>
            <a:r>
              <a:rPr lang="en-US" sz="2000" dirty="0">
                <a:latin typeface="Arial" panose="020B0604020202020204" pitchFamily="34" charset="0"/>
              </a:rPr>
              <a:t> triphosphates (</a:t>
            </a:r>
            <a:r>
              <a:rPr lang="en-US" sz="2000" dirty="0" err="1">
                <a:latin typeface="Arial" panose="020B0604020202020204" pitchFamily="34" charset="0"/>
              </a:rPr>
              <a:t>dNTPs</a:t>
            </a:r>
            <a:r>
              <a:rPr lang="en-US" sz="2000" dirty="0">
                <a:latin typeface="Arial" panose="020B0604020202020204" pitchFamily="34" charset="0"/>
              </a:rPr>
              <a:t>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24" y="3009498"/>
            <a:ext cx="6455076" cy="32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1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82"/>
            <a:ext cx="6037489" cy="3962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344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clever “trick” to Sanger sequencing is the use of “</a:t>
            </a:r>
            <a:r>
              <a:rPr lang="en-US" dirty="0" err="1"/>
              <a:t>dideoxy</a:t>
            </a:r>
            <a:r>
              <a:rPr lang="en-US" dirty="0"/>
              <a:t>-nucleotide triphosphates” (</a:t>
            </a:r>
            <a:r>
              <a:rPr lang="en-US" dirty="0" err="1"/>
              <a:t>ddNTPs</a:t>
            </a:r>
            <a:r>
              <a:rPr lang="en-US" dirty="0"/>
              <a:t>) –  which lack a 3’ OH group, mixed in with the </a:t>
            </a:r>
            <a:r>
              <a:rPr lang="en-US" dirty="0" err="1"/>
              <a:t>dNTPs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49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44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98" y="1396340"/>
            <a:ext cx="7646202" cy="51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0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63" y="2971800"/>
            <a:ext cx="6828137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next advance was to replace the radioactive tracer with fluorescent dyes that were coupled to the </a:t>
            </a:r>
            <a:r>
              <a:rPr lang="en-US" dirty="0" err="1">
                <a:latin typeface="Arial" panose="020B0604020202020204" pitchFamily="34" charset="0"/>
              </a:rPr>
              <a:t>ddNTPs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By using a different dye for each </a:t>
            </a:r>
            <a:r>
              <a:rPr lang="en-US" dirty="0" err="1">
                <a:latin typeface="Arial" panose="020B0604020202020204" pitchFamily="34" charset="0"/>
              </a:rPr>
              <a:t>ddNTP</a:t>
            </a:r>
            <a:r>
              <a:rPr lang="en-US" dirty="0">
                <a:latin typeface="Arial" panose="020B0604020202020204" pitchFamily="34" charset="0"/>
              </a:rPr>
              <a:t>, the reaction could now be run in a single tube instead of 4 different tube, and analyzed on a single lane of a gel instead of 4 lanes. </a:t>
            </a:r>
          </a:p>
        </p:txBody>
      </p:sp>
    </p:spTree>
    <p:extLst>
      <p:ext uri="{BB962C8B-B14F-4D97-AF65-F5344CB8AC3E}">
        <p14:creationId xmlns:p14="http://schemas.microsoft.com/office/powerpoint/2010/main" val="279424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07370"/>
            <a:ext cx="8229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use of fluorescently labeled </a:t>
            </a:r>
            <a:r>
              <a:rPr lang="en-US" dirty="0" err="1">
                <a:latin typeface="Arial" panose="020B0604020202020204" pitchFamily="34" charset="0"/>
              </a:rPr>
              <a:t>ddNTPs</a:t>
            </a:r>
            <a:r>
              <a:rPr lang="en-US" dirty="0">
                <a:latin typeface="Arial" panose="020B0604020202020204" pitchFamily="34" charset="0"/>
              </a:rPr>
              <a:t> led to the development of automated DNA sequencers.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These instruments worked by using a laser at fixed position near the bottom of the gel, and measuring and recording the wavelength of the fluorescent light as each “band” passed through that position, recreating a “virtual gel” on a computer with different colors corresponding to the different bases.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08" y="3338512"/>
            <a:ext cx="4239492" cy="306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396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0737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</a:rPr>
              <a:t>As each labeled DNA fragment passes in front of the laser it forms a peak of fluorescence intensity, a sort of “chromatogram”  that is interpreted as sequence information.  This chromatogram, is read by the computer (and can be read and confirmed by users) and is sometimes called an “</a:t>
            </a:r>
            <a:r>
              <a:rPr lang="en-US" dirty="0" err="1">
                <a:latin typeface="Arial" panose="020B0604020202020204" pitchFamily="34" charset="0"/>
              </a:rPr>
              <a:t>electropherogram</a:t>
            </a:r>
            <a:r>
              <a:rPr lang="en-US" dirty="0">
                <a:latin typeface="Arial" panose="020B0604020202020204" pitchFamily="34" charset="0"/>
              </a:rPr>
              <a:t>.”  It remains the standard way that DNA sequence data are now reported.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967199"/>
            <a:ext cx="7315200" cy="36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Sequence DNA?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10" y="1676400"/>
            <a:ext cx="80496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Best way to determine protein (amino acid) </a:t>
            </a:r>
            <a:r>
              <a:rPr lang="en-US" sz="2800" dirty="0" smtClean="0">
                <a:latin typeface="Arial" panose="020B0604020202020204" pitchFamily="34" charset="0"/>
              </a:rPr>
              <a:t>sequence.</a:t>
            </a:r>
            <a:endParaRPr lang="en-US" sz="28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Structure function </a:t>
            </a:r>
            <a:r>
              <a:rPr lang="en-US" sz="2800" dirty="0" smtClean="0">
                <a:latin typeface="Arial" panose="020B0604020202020204" pitchFamily="34" charset="0"/>
              </a:rPr>
              <a:t>relationships.</a:t>
            </a:r>
            <a:endParaRPr lang="en-US" sz="28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Understand the role of mutation and polymorphism in health and </a:t>
            </a:r>
            <a:r>
              <a:rPr lang="en-US" sz="2800" dirty="0" smtClean="0">
                <a:latin typeface="Arial" panose="020B0604020202020204" pitchFamily="34" charset="0"/>
              </a:rPr>
              <a:t>disease.</a:t>
            </a:r>
            <a:endParaRPr lang="en-US" sz="28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Forensic </a:t>
            </a:r>
            <a:r>
              <a:rPr lang="en-US" sz="2800" dirty="0" smtClean="0">
                <a:latin typeface="Arial" panose="020B0604020202020204" pitchFamily="34" charset="0"/>
              </a:rPr>
              <a:t>Applications.</a:t>
            </a:r>
            <a:endParaRPr lang="en-US" sz="28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Protein </a:t>
            </a:r>
            <a:r>
              <a:rPr lang="en-US" sz="2800" dirty="0" smtClean="0">
                <a:latin typeface="Arial" panose="020B0604020202020204" pitchFamily="34" charset="0"/>
              </a:rPr>
              <a:t>engineering.</a:t>
            </a:r>
            <a:endParaRPr lang="en-US" sz="28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16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44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552575"/>
            <a:ext cx="4724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How does one obtain the single-stranded DNA that is required as the template for DNA Polymerase I?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How does one know what oligonucleotide primer sequence to use if the gene sequence is unknown?</a:t>
            </a:r>
          </a:p>
        </p:txBody>
      </p:sp>
      <p:pic>
        <p:nvPicPr>
          <p:cNvPr id="1026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05000"/>
            <a:ext cx="2381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00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Many modern plasmids are “</a:t>
            </a:r>
            <a:r>
              <a:rPr lang="en-US" sz="1600" dirty="0" err="1">
                <a:latin typeface="Arial" panose="020B0604020202020204" pitchFamily="34" charset="0"/>
              </a:rPr>
              <a:t>phagemids</a:t>
            </a:r>
            <a:r>
              <a:rPr lang="en-US" sz="1600" dirty="0">
                <a:latin typeface="Arial" panose="020B0604020202020204" pitchFamily="34" charset="0"/>
              </a:rPr>
              <a:t>” which contain an origin of replication known as an f1 </a:t>
            </a:r>
            <a:r>
              <a:rPr lang="en-US" sz="1600" dirty="0" err="1">
                <a:latin typeface="Arial" panose="020B0604020202020204" pitchFamily="34" charset="0"/>
              </a:rPr>
              <a:t>ori</a:t>
            </a:r>
            <a:r>
              <a:rPr lang="en-US" sz="1600" dirty="0">
                <a:latin typeface="Arial" panose="020B0604020202020204" pitchFamily="34" charset="0"/>
              </a:rPr>
              <a:t> from a filamentous bacteriophage such as M13.  These phage produce single-stranded DNA.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</a:rPr>
              <a:t>Phagemids</a:t>
            </a:r>
            <a:r>
              <a:rPr lang="en-US" sz="1600" dirty="0">
                <a:latin typeface="Arial" panose="020B0604020202020204" pitchFamily="34" charset="0"/>
              </a:rPr>
              <a:t> can be transformed into competent E.coli as usual and are replicated as typical, double-stranded circular plasmids.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However, infection of a bacterial host containing a </a:t>
            </a:r>
            <a:r>
              <a:rPr lang="en-US" sz="1600" dirty="0" err="1"/>
              <a:t>phagemid</a:t>
            </a:r>
            <a:r>
              <a:rPr lang="en-US" sz="1600" dirty="0"/>
              <a:t> with a 'helper' phage, provides the necessary viral components to enable single-stranded DNA replication and packaging of the single-stranded DNA into phage particles which can be isolated from the bacterial culture.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3810000"/>
            <a:ext cx="4843462" cy="27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1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</a:rPr>
              <a:t>Oligonucleotide primers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Short 15-30 base single-stranded DNA primers are routinely chemically synthesized </a:t>
            </a:r>
            <a:r>
              <a:rPr lang="en-US" sz="1600" i="1" dirty="0">
                <a:latin typeface="Arial" panose="020B0604020202020204" pitchFamily="34" charset="0"/>
              </a:rPr>
              <a:t>in vitro</a:t>
            </a:r>
            <a:r>
              <a:rPr lang="en-US" sz="16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For cloned DNA from plasmids or </a:t>
            </a:r>
            <a:r>
              <a:rPr lang="en-US" sz="1600" dirty="0" err="1">
                <a:latin typeface="Arial" panose="020B0604020202020204" pitchFamily="34" charset="0"/>
              </a:rPr>
              <a:t>phagemids</a:t>
            </a:r>
            <a:r>
              <a:rPr lang="en-US" sz="1600" dirty="0">
                <a:latin typeface="Arial" panose="020B0604020202020204" pitchFamily="34" charset="0"/>
              </a:rPr>
              <a:t>, the priming site(s), such as SP6 or T7 is typically located in the </a:t>
            </a:r>
            <a:r>
              <a:rPr lang="en-US" sz="1600" i="1" dirty="0">
                <a:latin typeface="Arial" panose="020B0604020202020204" pitchFamily="34" charset="0"/>
              </a:rPr>
              <a:t>vector </a:t>
            </a:r>
            <a:r>
              <a:rPr lang="en-US" sz="1600" dirty="0">
                <a:latin typeface="Arial" panose="020B0604020202020204" pitchFamily="34" charset="0"/>
              </a:rPr>
              <a:t>immediately adjacent to the MCS.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4200"/>
            <a:ext cx="387667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124200"/>
            <a:ext cx="3361693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594" y="6400800"/>
            <a:ext cx="239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Automated DNA synthesizer</a:t>
            </a:r>
          </a:p>
        </p:txBody>
      </p:sp>
    </p:spTree>
    <p:extLst>
      <p:ext uri="{BB962C8B-B14F-4D97-AF65-F5344CB8AC3E}">
        <p14:creationId xmlns:p14="http://schemas.microsoft.com/office/powerpoint/2010/main" val="180265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Polymerase Chain Reaction (PCR)</a:t>
            </a:r>
          </a:p>
          <a:p>
            <a:pPr algn="ctr"/>
            <a:r>
              <a:rPr lang="en-US" sz="24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technique that changed everything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5715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Simple but elegant technique developed in 1983 by </a:t>
            </a:r>
            <a:r>
              <a:rPr lang="en-US" sz="2000" dirty="0" err="1">
                <a:latin typeface="Arial" panose="020B0604020202020204" pitchFamily="34" charset="0"/>
              </a:rPr>
              <a:t>Kary</a:t>
            </a:r>
            <a:r>
              <a:rPr lang="en-US" sz="2000" dirty="0">
                <a:latin typeface="Arial" panose="020B0604020202020204" pitchFamily="34" charset="0"/>
              </a:rPr>
              <a:t> Mullis, then at the biotechnology company, Cetus in Emeryville, CA.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Allows </a:t>
            </a:r>
            <a:r>
              <a:rPr lang="en-US" sz="2000" i="1" dirty="0">
                <a:latin typeface="Arial" panose="020B0604020202020204" pitchFamily="34" charset="0"/>
              </a:rPr>
              <a:t>in vitro </a:t>
            </a:r>
            <a:r>
              <a:rPr lang="en-US" sz="2000" dirty="0">
                <a:latin typeface="Arial" panose="020B0604020202020204" pitchFamily="34" charset="0"/>
              </a:rPr>
              <a:t>amplification of any DNA sequence up to a few thousand base-pairs long without cloning.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Employs repeated primer extension reaction on DNA samples melted apart by heat.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Greatly facilitated by the later discovery of thermo-stable polymerases isolated from microorganisms that grow in hot springs.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Dr. Mullis won the Nobel prize in Chemistry in 1993 for his invention of PCR.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00800" y="2206823"/>
            <a:ext cx="1905000" cy="2593777"/>
            <a:chOff x="6400800" y="2206823"/>
            <a:chExt cx="1905000" cy="25937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2603356"/>
              <a:ext cx="1905000" cy="21972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90606" y="2206823"/>
              <a:ext cx="10341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Kary</a:t>
              </a:r>
              <a:r>
                <a:rPr lang="en-US" sz="1400" dirty="0"/>
                <a:t> Mullis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615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Polymerase Chain Reaction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91" y="1676400"/>
            <a:ext cx="4631309" cy="3400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76400"/>
            <a:ext cx="3836827" cy="340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PCR products can be sequenced directly, without any cloning, using the Sanger technique – using the same primers from which they were amplified.</a:t>
            </a:r>
          </a:p>
        </p:txBody>
      </p:sp>
    </p:spTree>
    <p:extLst>
      <p:ext uri="{BB962C8B-B14F-4D97-AF65-F5344CB8AC3E}">
        <p14:creationId xmlns:p14="http://schemas.microsoft.com/office/powerpoint/2010/main" val="1817254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 Improvements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</a:rPr>
              <a:t>Cycle Sequencing: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Also known as linear PCR.  Uses only ONE primer in the presence of double-stranded template (often a PCR product) in the presence of thermo-stable polymerase, </a:t>
            </a:r>
            <a:r>
              <a:rPr lang="en-US" dirty="0" err="1">
                <a:latin typeface="Arial" panose="020B0604020202020204" pitchFamily="34" charset="0"/>
              </a:rPr>
              <a:t>dNTPs</a:t>
            </a:r>
            <a:r>
              <a:rPr lang="en-US" dirty="0">
                <a:latin typeface="Arial" panose="020B0604020202020204" pitchFamily="34" charset="0"/>
              </a:rPr>
              <a:t> and fluorescent </a:t>
            </a:r>
            <a:r>
              <a:rPr lang="en-US" dirty="0" err="1">
                <a:latin typeface="Arial" panose="020B0604020202020204" pitchFamily="34" charset="0"/>
              </a:rPr>
              <a:t>ddNTPs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As with PCR, extended primer is continuously melted at high temperature, cooled to reanneal to excess primer, and extended again.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Provides linear (not exponential) </a:t>
            </a:r>
            <a:r>
              <a:rPr lang="en-US" dirty="0" smtClean="0">
                <a:latin typeface="Arial" panose="020B0604020202020204" pitchFamily="34" charset="0"/>
              </a:rPr>
              <a:t>amplification, </a:t>
            </a:r>
            <a:r>
              <a:rPr lang="en-US" dirty="0">
                <a:latin typeface="Arial" panose="020B0604020202020204" pitchFamily="34" charset="0"/>
              </a:rPr>
              <a:t>but increases signal.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3962400"/>
            <a:ext cx="56483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Primer extension reactions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All of these techniques involve “primer extension” – the addition of dNTPs to the 3’ end of a single-stranded oligonucleotide called a “primer”  following the sequence in a longer “template” stand of DNA by the action of a DNA polymerase.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C83BDB-E6EF-4C8D-8219-822378F361D0}"/>
              </a:ext>
            </a:extLst>
          </p:cNvPr>
          <p:cNvGrpSpPr/>
          <p:nvPr/>
        </p:nvGrpSpPr>
        <p:grpSpPr>
          <a:xfrm>
            <a:off x="547850" y="2514600"/>
            <a:ext cx="8236650" cy="921199"/>
            <a:chOff x="547850" y="2819400"/>
            <a:chExt cx="8236650" cy="921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7B08EC97-F9DD-4010-87EC-56106ECA43DA}"/>
                </a:ext>
              </a:extLst>
            </p:cNvPr>
            <p:cNvSpPr/>
            <p:nvPr/>
          </p:nvSpPr>
          <p:spPr>
            <a:xfrm>
              <a:off x="914400" y="3352800"/>
              <a:ext cx="7543800" cy="304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Template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1B7ABB8-AB01-4C8C-B058-7ACE24C49035}"/>
                </a:ext>
              </a:extLst>
            </p:cNvPr>
            <p:cNvSpPr txBox="1"/>
            <p:nvPr/>
          </p:nvSpPr>
          <p:spPr>
            <a:xfrm>
              <a:off x="547850" y="330641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3’-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20B55E6-EF26-49BE-A05E-1CA242AC8B00}"/>
                </a:ext>
              </a:extLst>
            </p:cNvPr>
            <p:cNvSpPr txBox="1"/>
            <p:nvPr/>
          </p:nvSpPr>
          <p:spPr>
            <a:xfrm>
              <a:off x="8382000" y="3334334"/>
              <a:ext cx="40250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-5’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1E5B12B-2609-45AD-9541-521A2BE97365}"/>
                </a:ext>
              </a:extLst>
            </p:cNvPr>
            <p:cNvSpPr/>
            <p:nvPr/>
          </p:nvSpPr>
          <p:spPr>
            <a:xfrm>
              <a:off x="1981200" y="2895600"/>
              <a:ext cx="1066800" cy="3048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A3ED542-38D2-4C14-A30F-0E193515DC9A}"/>
                </a:ext>
              </a:extLst>
            </p:cNvPr>
            <p:cNvSpPr txBox="1"/>
            <p:nvPr/>
          </p:nvSpPr>
          <p:spPr>
            <a:xfrm>
              <a:off x="1614650" y="28194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5’-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xmlns="" id="{98D659EA-2FDF-48FE-BA64-951C73643B8F}"/>
                </a:ext>
              </a:extLst>
            </p:cNvPr>
            <p:cNvSpPr/>
            <p:nvPr/>
          </p:nvSpPr>
          <p:spPr>
            <a:xfrm>
              <a:off x="3048000" y="2955234"/>
              <a:ext cx="48006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B5BA30-767E-47F0-870B-C4CE44AE9E85}"/>
              </a:ext>
            </a:extLst>
          </p:cNvPr>
          <p:cNvSpPr txBox="1"/>
          <p:nvPr/>
        </p:nvSpPr>
        <p:spPr>
          <a:xfrm>
            <a:off x="457200" y="3600271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It is important to recognize that as long as the 3’ end of the primer base-pairs to the template, it does not matter if there are additional bases on the 5’ end of the primer that do NOT base-pair to the template.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FFE3771-C7E2-466A-897F-CB995DEBE5F2}"/>
              </a:ext>
            </a:extLst>
          </p:cNvPr>
          <p:cNvSpPr/>
          <p:nvPr/>
        </p:nvSpPr>
        <p:spPr>
          <a:xfrm>
            <a:off x="969100" y="5708201"/>
            <a:ext cx="7543800" cy="304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5BEB03-8CEB-4BE5-8D8A-433DB266ACA1}"/>
              </a:ext>
            </a:extLst>
          </p:cNvPr>
          <p:cNvSpPr txBox="1"/>
          <p:nvPr/>
        </p:nvSpPr>
        <p:spPr>
          <a:xfrm>
            <a:off x="602550" y="566181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B1B077-50A6-4D27-ADEE-2FC91208AA45}"/>
              </a:ext>
            </a:extLst>
          </p:cNvPr>
          <p:cNvSpPr txBox="1"/>
          <p:nvPr/>
        </p:nvSpPr>
        <p:spPr>
          <a:xfrm>
            <a:off x="8436700" y="5689735"/>
            <a:ext cx="40250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-5’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FD2D1FB6-BC4F-46F2-B59B-9A157ECC99D7}"/>
              </a:ext>
            </a:extLst>
          </p:cNvPr>
          <p:cNvSpPr/>
          <p:nvPr/>
        </p:nvSpPr>
        <p:spPr>
          <a:xfrm>
            <a:off x="2035900" y="5251001"/>
            <a:ext cx="1066800" cy="304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5C1692-FC08-43AA-85BE-6BB87D9F1A3D}"/>
              </a:ext>
            </a:extLst>
          </p:cNvPr>
          <p:cNvSpPr txBox="1"/>
          <p:nvPr/>
        </p:nvSpPr>
        <p:spPr>
          <a:xfrm>
            <a:off x="762000" y="48006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5’-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B694852E-0A7B-4E86-A9C1-7E2C81DE7731}"/>
              </a:ext>
            </a:extLst>
          </p:cNvPr>
          <p:cNvSpPr/>
          <p:nvPr/>
        </p:nvSpPr>
        <p:spPr>
          <a:xfrm>
            <a:off x="3102700" y="5310635"/>
            <a:ext cx="48006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7418AEE-367D-42CF-A299-BD3CEF3A8941}"/>
              </a:ext>
            </a:extLst>
          </p:cNvPr>
          <p:cNvSpPr/>
          <p:nvPr/>
        </p:nvSpPr>
        <p:spPr>
          <a:xfrm rot="1260000">
            <a:off x="1085988" y="5076768"/>
            <a:ext cx="1066800" cy="304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19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Sanger Sequencing Improvements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</a:rPr>
              <a:t>Capillary electrophoresis: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Uses long, thin gel filled tubes instead of a slab gel to perform the electrophoresis and resolve the fragments.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Provides better resolution and higher throughput (384 samples per run).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39445"/>
            <a:ext cx="6172200" cy="39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Shotgun Sequencing and the Human Genome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0464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capillary sequencers and the Sanger method, all 3 billion bases of the human genome were finally sequenced in 2001 – a process that took 15 years and $3 billion.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process utilized a technique called paired end “shotgun sequencing.’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this technique, DNA is isolated from cells and randomly sheared into fragments by mechanical shearing (long DNA molecules are quite fragile).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fragmented DNA is then size-selected and made blunt-ended using T4 DNA polymerase and DNTPs.  This fills in any 5’ overhangs and chews back any 3’ overhangs.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fragments are then cloned into a vector and individual clones are then sequenced by the Sanger method from both ends using vector-derived sequences as priming sites as usual.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Millions of “reads” are obtained and where overlaps occur, the sequences are aligned and extended by computer to form “</a:t>
            </a:r>
            <a:r>
              <a:rPr lang="en-US" dirty="0" err="1"/>
              <a:t>contigs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60970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Shotgun Sequencing and the Human Genome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6" y="1524000"/>
            <a:ext cx="8070574" cy="49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8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28600"/>
            <a:ext cx="7055380" cy="9950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necessary to sequence DNA?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10" y="1676400"/>
            <a:ext cx="80496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Sufficient quantity of DNA of a single sequence (cloning; PCR).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 method for separating and resolving DNA fragments based on size (electrophoresis).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 method of detection of fragments (radioactive labels; fluorescent labels).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 means of discriminating between the 4 bases in a fragment of DNA.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50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Next generation Sequencing (NGS)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E74DDA-BFF2-4CB9-B825-AC4CACA040DA}"/>
              </a:ext>
            </a:extLst>
          </p:cNvPr>
          <p:cNvGrpSpPr/>
          <p:nvPr/>
        </p:nvGrpSpPr>
        <p:grpSpPr>
          <a:xfrm>
            <a:off x="5482792" y="1371600"/>
            <a:ext cx="3204008" cy="5181600"/>
            <a:chOff x="5410199" y="1447800"/>
            <a:chExt cx="3204008" cy="5181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66DD0AE-8DC0-40D3-93F2-732BFC315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447800"/>
              <a:ext cx="3204007" cy="212883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1AA0D5F-C145-41BE-A63D-46665D21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199" y="3836768"/>
              <a:ext cx="3204007" cy="27926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E993F-7072-4CDA-BF70-49F056CE79E7}"/>
              </a:ext>
            </a:extLst>
          </p:cNvPr>
          <p:cNvSpPr txBox="1"/>
          <p:nvPr/>
        </p:nvSpPr>
        <p:spPr>
          <a:xfrm>
            <a:off x="533400" y="1371600"/>
            <a:ext cx="449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Sanger sequencing at best produces read lengths of ~600 </a:t>
            </a:r>
            <a:r>
              <a:rPr lang="en-US" sz="2000" dirty="0" err="1">
                <a:latin typeface="Arial" panose="020B0604020202020204" pitchFamily="34" charset="0"/>
              </a:rPr>
              <a:t>bp.</a:t>
            </a:r>
            <a:r>
              <a:rPr lang="en-US" sz="2000" dirty="0">
                <a:latin typeface="Arial" panose="020B0604020202020204" pitchFamily="34" charset="0"/>
              </a:rPr>
              <a:t>  With 384 capillary sequencers, that allows generation of ~200,000 </a:t>
            </a:r>
            <a:r>
              <a:rPr lang="en-US" sz="2000" dirty="0" err="1">
                <a:latin typeface="Arial" panose="020B0604020202020204" pitchFamily="34" charset="0"/>
              </a:rPr>
              <a:t>bp</a:t>
            </a:r>
            <a:r>
              <a:rPr lang="en-US" sz="2000" dirty="0">
                <a:latin typeface="Arial" panose="020B0604020202020204" pitchFamily="34" charset="0"/>
              </a:rPr>
              <a:t> per run.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“Next gen” DNA sequencers employ massively parallel sequencing techniques that allow reads of tens of millions (or more) bases per run at a fraction of the cost.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We will focus on the Illumina technology which has 80-90% of the market and has revolutionized DNA sequencing.</a:t>
            </a:r>
          </a:p>
        </p:txBody>
      </p:sp>
    </p:spTree>
    <p:extLst>
      <p:ext uri="{BB962C8B-B14F-4D97-AF65-F5344CB8AC3E}">
        <p14:creationId xmlns:p14="http://schemas.microsoft.com/office/powerpoint/2010/main" val="146401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“Sequencing by synthesis”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E993F-7072-4CDA-BF70-49F056CE79E7}"/>
              </a:ext>
            </a:extLst>
          </p:cNvPr>
          <p:cNvSpPr txBox="1"/>
          <p:nvPr/>
        </p:nvSpPr>
        <p:spPr>
          <a:xfrm>
            <a:off x="533400" y="1444853"/>
            <a:ext cx="81534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</a:rPr>
              <a:t>The Illumina NGS platform essentially requires four steps: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Library preparation (sample preparation)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Solid phase amplification (“cluster generation”).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Sequencing by synthesis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Data Analysis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30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E993F-7072-4CDA-BF70-49F056CE79E7}"/>
              </a:ext>
            </a:extLst>
          </p:cNvPr>
          <p:cNvSpPr txBox="1"/>
          <p:nvPr/>
        </p:nvSpPr>
        <p:spPr>
          <a:xfrm>
            <a:off x="533400" y="1444853"/>
            <a:ext cx="815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</a:rPr>
              <a:t>Library Preparation I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DNA to be interrogated is isolated and sheared into fragments (usually by sonication).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Can be genomic DNA, PCR amplified material, or cDNA reverse transcribed from RNA (“</a:t>
            </a:r>
            <a:r>
              <a:rPr lang="en-US" sz="2800" dirty="0" err="1">
                <a:latin typeface="Arial" panose="020B0604020202020204" pitchFamily="34" charset="0"/>
              </a:rPr>
              <a:t>RNAseq</a:t>
            </a:r>
            <a:r>
              <a:rPr lang="en-US" sz="2800" dirty="0">
                <a:latin typeface="Arial" panose="020B0604020202020204" pitchFamily="34" charset="0"/>
              </a:rPr>
              <a:t>”)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Fragments are made blunt </a:t>
            </a:r>
            <a:r>
              <a:rPr lang="en-US" sz="2800" dirty="0" smtClean="0">
                <a:latin typeface="Arial" panose="020B0604020202020204" pitchFamily="34" charset="0"/>
              </a:rPr>
              <a:t>by treating with T4 </a:t>
            </a:r>
            <a:r>
              <a:rPr lang="en-US" sz="2800" dirty="0">
                <a:latin typeface="Arial" panose="020B0604020202020204" pitchFamily="34" charset="0"/>
              </a:rPr>
              <a:t>polymerase in preparation for adaptor ligation.</a:t>
            </a:r>
          </a:p>
          <a:p>
            <a:pPr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33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E993F-7072-4CDA-BF70-49F056CE79E7}"/>
              </a:ext>
            </a:extLst>
          </p:cNvPr>
          <p:cNvSpPr txBox="1"/>
          <p:nvPr/>
        </p:nvSpPr>
        <p:spPr>
          <a:xfrm>
            <a:off x="533400" y="9144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</a:rPr>
              <a:t>Library Preparation II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Specialized “adaptor” oligonucleotides are ligated to the ends and amplified by PCR to create two different adaptor sequences on the 5’ and 3’ ends of the molecule.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A4A29C-5B15-4F82-9CD7-4F841A77D804}"/>
              </a:ext>
            </a:extLst>
          </p:cNvPr>
          <p:cNvGrpSpPr/>
          <p:nvPr/>
        </p:nvGrpSpPr>
        <p:grpSpPr>
          <a:xfrm>
            <a:off x="1066800" y="2819400"/>
            <a:ext cx="7086600" cy="2514600"/>
            <a:chOff x="381000" y="2590800"/>
            <a:chExt cx="8305800" cy="3581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389986B-A614-4454-A721-43A7F590BDB5}"/>
                </a:ext>
              </a:extLst>
            </p:cNvPr>
            <p:cNvSpPr/>
            <p:nvPr/>
          </p:nvSpPr>
          <p:spPr>
            <a:xfrm>
              <a:off x="2895599" y="3124200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DNA Fragment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F1E3C73-8E2D-46BE-91C0-ADED6F934FA9}"/>
                </a:ext>
              </a:extLst>
            </p:cNvPr>
            <p:cNvSpPr/>
            <p:nvPr/>
          </p:nvSpPr>
          <p:spPr>
            <a:xfrm>
              <a:off x="2895599" y="3657600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504DD0B-F8B2-4A15-B4A4-574E58A591BD}"/>
                </a:ext>
              </a:extLst>
            </p:cNvPr>
            <p:cNvSpPr/>
            <p:nvPr/>
          </p:nvSpPr>
          <p:spPr>
            <a:xfrm>
              <a:off x="2362199" y="36576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444C61-3B5D-42ED-AEA9-F6230532D7E2}"/>
                </a:ext>
              </a:extLst>
            </p:cNvPr>
            <p:cNvSpPr/>
            <p:nvPr/>
          </p:nvSpPr>
          <p:spPr>
            <a:xfrm>
              <a:off x="2362199" y="31242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5B7C420-C1E8-4DFA-9ECA-4672D587B8D2}"/>
                </a:ext>
              </a:extLst>
            </p:cNvPr>
            <p:cNvSpPr/>
            <p:nvPr/>
          </p:nvSpPr>
          <p:spPr>
            <a:xfrm>
              <a:off x="6172199" y="36576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B703B00-782D-4434-8B95-FCF695514B1C}"/>
                </a:ext>
              </a:extLst>
            </p:cNvPr>
            <p:cNvSpPr/>
            <p:nvPr/>
          </p:nvSpPr>
          <p:spPr>
            <a:xfrm>
              <a:off x="6172199" y="31242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031D1F5-5F32-4BF3-965B-9F7B6CF6B6C9}"/>
                </a:ext>
              </a:extLst>
            </p:cNvPr>
            <p:cNvSpPr/>
            <p:nvPr/>
          </p:nvSpPr>
          <p:spPr>
            <a:xfrm rot="1080000">
              <a:off x="734246" y="2850404"/>
              <a:ext cx="1752601" cy="457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F9C2F62-C99B-425F-A207-4E2CF4D072D4}"/>
                </a:ext>
              </a:extLst>
            </p:cNvPr>
            <p:cNvSpPr/>
            <p:nvPr/>
          </p:nvSpPr>
          <p:spPr>
            <a:xfrm rot="1080000">
              <a:off x="6504753" y="3931396"/>
              <a:ext cx="1752601" cy="457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B07DEE1-214E-43F4-B68A-86FC08D4920A}"/>
                </a:ext>
              </a:extLst>
            </p:cNvPr>
            <p:cNvSpPr/>
            <p:nvPr/>
          </p:nvSpPr>
          <p:spPr>
            <a:xfrm rot="-1080000">
              <a:off x="6504753" y="2850404"/>
              <a:ext cx="1752601" cy="4572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46A001D-F6D6-4719-BCDF-09FB5A440F48}"/>
                </a:ext>
              </a:extLst>
            </p:cNvPr>
            <p:cNvSpPr/>
            <p:nvPr/>
          </p:nvSpPr>
          <p:spPr>
            <a:xfrm rot="-1080000">
              <a:off x="734246" y="3931396"/>
              <a:ext cx="1752601" cy="4572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0B083A7-AF73-42A0-A08B-3242D7796700}"/>
                </a:ext>
              </a:extLst>
            </p:cNvPr>
            <p:cNvSpPr/>
            <p:nvPr/>
          </p:nvSpPr>
          <p:spPr>
            <a:xfrm>
              <a:off x="2895601" y="5181600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DNA Fragment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7C673AB-7024-4CC3-AFD1-7106136589BA}"/>
                </a:ext>
              </a:extLst>
            </p:cNvPr>
            <p:cNvSpPr/>
            <p:nvPr/>
          </p:nvSpPr>
          <p:spPr>
            <a:xfrm>
              <a:off x="2895601" y="5715000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5AC0D06-BB4B-4D2E-9C70-23436988A160}"/>
                </a:ext>
              </a:extLst>
            </p:cNvPr>
            <p:cNvSpPr/>
            <p:nvPr/>
          </p:nvSpPr>
          <p:spPr>
            <a:xfrm>
              <a:off x="2438400" y="57150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C4144D1-E99B-4EF8-B676-AAF94B1B2229}"/>
                </a:ext>
              </a:extLst>
            </p:cNvPr>
            <p:cNvSpPr/>
            <p:nvPr/>
          </p:nvSpPr>
          <p:spPr>
            <a:xfrm>
              <a:off x="2438400" y="51816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360ED82-D176-40E7-B0AF-521EE5B49D1D}"/>
                </a:ext>
              </a:extLst>
            </p:cNvPr>
            <p:cNvSpPr/>
            <p:nvPr/>
          </p:nvSpPr>
          <p:spPr>
            <a:xfrm>
              <a:off x="6096000" y="57150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B097D08-BA18-49DF-BA34-AE61D1C01E1E}"/>
                </a:ext>
              </a:extLst>
            </p:cNvPr>
            <p:cNvSpPr/>
            <p:nvPr/>
          </p:nvSpPr>
          <p:spPr>
            <a:xfrm>
              <a:off x="6096000" y="51816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C9F11A6-094D-4269-ACD7-9E7257FDC021}"/>
                </a:ext>
              </a:extLst>
            </p:cNvPr>
            <p:cNvSpPr/>
            <p:nvPr/>
          </p:nvSpPr>
          <p:spPr>
            <a:xfrm>
              <a:off x="685799" y="5181600"/>
              <a:ext cx="1752601" cy="4572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9E0BE80-413D-404A-A32A-3559D30658AB}"/>
                </a:ext>
              </a:extLst>
            </p:cNvPr>
            <p:cNvSpPr/>
            <p:nvPr/>
          </p:nvSpPr>
          <p:spPr>
            <a:xfrm>
              <a:off x="6553200" y="5715000"/>
              <a:ext cx="1752601" cy="457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044AA19-091C-4484-8904-7B5147682E80}"/>
                </a:ext>
              </a:extLst>
            </p:cNvPr>
            <p:cNvSpPr/>
            <p:nvPr/>
          </p:nvSpPr>
          <p:spPr>
            <a:xfrm>
              <a:off x="6553199" y="5181600"/>
              <a:ext cx="1752601" cy="457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80512412-D0BD-4D36-B13A-E4990E854BB1}"/>
                </a:ext>
              </a:extLst>
            </p:cNvPr>
            <p:cNvSpPr/>
            <p:nvPr/>
          </p:nvSpPr>
          <p:spPr>
            <a:xfrm>
              <a:off x="685799" y="5715000"/>
              <a:ext cx="1752601" cy="4572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F2B5EF6-A825-4DA6-8574-E3D518537688}"/>
                </a:ext>
              </a:extLst>
            </p:cNvPr>
            <p:cNvSpPr txBox="1"/>
            <p:nvPr/>
          </p:nvSpPr>
          <p:spPr>
            <a:xfrm>
              <a:off x="402606" y="25908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6536A06-8C91-4B90-A56D-8015CE2C9EFA}"/>
                </a:ext>
              </a:extLst>
            </p:cNvPr>
            <p:cNvSpPr txBox="1"/>
            <p:nvPr/>
          </p:nvSpPr>
          <p:spPr>
            <a:xfrm>
              <a:off x="8175006" y="42788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4264DC0-D999-4CE1-ACA0-9A82B24DC52D}"/>
                </a:ext>
              </a:extLst>
            </p:cNvPr>
            <p:cNvSpPr txBox="1"/>
            <p:nvPr/>
          </p:nvSpPr>
          <p:spPr>
            <a:xfrm>
              <a:off x="8229600" y="25908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8BE69DC-FCDE-497F-BDFE-476A22F140EA}"/>
                </a:ext>
              </a:extLst>
            </p:cNvPr>
            <p:cNvSpPr txBox="1"/>
            <p:nvPr/>
          </p:nvSpPr>
          <p:spPr>
            <a:xfrm>
              <a:off x="402606" y="43550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xmlns="" id="{0293AF03-AA7F-4DE0-8BE1-B50742C7D177}"/>
                </a:ext>
              </a:extLst>
            </p:cNvPr>
            <p:cNvSpPr/>
            <p:nvPr/>
          </p:nvSpPr>
          <p:spPr>
            <a:xfrm rot="-1200000">
              <a:off x="685800" y="3657600"/>
              <a:ext cx="6096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xmlns="" id="{DA45B1BA-7F43-4E80-BC15-0817D68BA110}"/>
                </a:ext>
              </a:extLst>
            </p:cNvPr>
            <p:cNvSpPr/>
            <p:nvPr/>
          </p:nvSpPr>
          <p:spPr>
            <a:xfrm rot="9600000">
              <a:off x="7742974" y="3216960"/>
              <a:ext cx="6096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xmlns="" id="{E52DE06A-F624-4578-B3C9-CE54287218AB}"/>
                </a:ext>
              </a:extLst>
            </p:cNvPr>
            <p:cNvSpPr/>
            <p:nvPr/>
          </p:nvSpPr>
          <p:spPr>
            <a:xfrm>
              <a:off x="4038600" y="4267200"/>
              <a:ext cx="637032" cy="826532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F22E627-C4F5-4414-A91F-8930A1AE3701}"/>
                </a:ext>
              </a:extLst>
            </p:cNvPr>
            <p:cNvSpPr txBox="1"/>
            <p:nvPr/>
          </p:nvSpPr>
          <p:spPr>
            <a:xfrm>
              <a:off x="3733800" y="4495800"/>
              <a:ext cx="134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PCRAmplify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4682CAA-3E98-43C6-84C9-D7FFDB628BB0}"/>
                </a:ext>
              </a:extLst>
            </p:cNvPr>
            <p:cNvSpPr txBox="1"/>
            <p:nvPr/>
          </p:nvSpPr>
          <p:spPr>
            <a:xfrm>
              <a:off x="381000" y="52694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B2DB2FA-B519-4DDB-9337-3C352459A47D}"/>
                </a:ext>
              </a:extLst>
            </p:cNvPr>
            <p:cNvSpPr txBox="1"/>
            <p:nvPr/>
          </p:nvSpPr>
          <p:spPr>
            <a:xfrm>
              <a:off x="381000" y="57266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D63850B-FA16-43F7-9C45-3300C7FE3F3A}"/>
                </a:ext>
              </a:extLst>
            </p:cNvPr>
            <p:cNvSpPr txBox="1"/>
            <p:nvPr/>
          </p:nvSpPr>
          <p:spPr>
            <a:xfrm>
              <a:off x="8305800" y="51932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FC213F3-0443-42D0-B54D-1B629BD2D191}"/>
                </a:ext>
              </a:extLst>
            </p:cNvPr>
            <p:cNvSpPr txBox="1"/>
            <p:nvPr/>
          </p:nvSpPr>
          <p:spPr>
            <a:xfrm>
              <a:off x="8327406" y="57266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1EEF709-EC34-4091-8FC3-E4795C75D74B}"/>
              </a:ext>
            </a:extLst>
          </p:cNvPr>
          <p:cNvSpPr txBox="1"/>
          <p:nvPr/>
        </p:nvSpPr>
        <p:spPr>
          <a:xfrm>
            <a:off x="457200" y="5263515"/>
            <a:ext cx="815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Fragments of 200-1000 </a:t>
            </a:r>
            <a:r>
              <a:rPr lang="en-US" sz="2000" dirty="0" err="1">
                <a:latin typeface="Arial" panose="020B0604020202020204" pitchFamily="34" charset="0"/>
              </a:rPr>
              <a:t>bp</a:t>
            </a:r>
            <a:r>
              <a:rPr lang="en-US" sz="2000" dirty="0">
                <a:latin typeface="Arial" panose="020B0604020202020204" pitchFamily="34" charset="0"/>
              </a:rPr>
              <a:t> are selected by gel electrophoresis.</a:t>
            </a:r>
          </a:p>
        </p:txBody>
      </p:sp>
    </p:spTree>
    <p:extLst>
      <p:ext uri="{BB962C8B-B14F-4D97-AF65-F5344CB8AC3E}">
        <p14:creationId xmlns:p14="http://schemas.microsoft.com/office/powerpoint/2010/main" val="2503968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E993F-7072-4CDA-BF70-49F056CE79E7}"/>
              </a:ext>
            </a:extLst>
          </p:cNvPr>
          <p:cNvSpPr txBox="1"/>
          <p:nvPr/>
        </p:nvSpPr>
        <p:spPr>
          <a:xfrm>
            <a:off x="533400" y="1128117"/>
            <a:ext cx="6400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</a:rPr>
              <a:t>Solid phase “bridge” amplification I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 SS DNA is added to a “flow cell” which contains a “lawn” of millions of oligonucleotides complementary to the 3’ end and the 5’ end of the DNA fragments</a:t>
            </a:r>
            <a:endParaRPr lang="en-US" sz="2000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FF5C05-3861-4954-9F79-53F6A57396D6}"/>
              </a:ext>
            </a:extLst>
          </p:cNvPr>
          <p:cNvGrpSpPr/>
          <p:nvPr/>
        </p:nvGrpSpPr>
        <p:grpSpPr>
          <a:xfrm>
            <a:off x="762000" y="3124204"/>
            <a:ext cx="7543800" cy="304801"/>
            <a:chOff x="293086" y="5334000"/>
            <a:chExt cx="8372108" cy="4572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0B083A7-AF73-42A0-A08B-3242D7796700}"/>
                </a:ext>
              </a:extLst>
            </p:cNvPr>
            <p:cNvSpPr/>
            <p:nvPr/>
          </p:nvSpPr>
          <p:spPr>
            <a:xfrm>
              <a:off x="2926081" y="5334000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DNA Fragment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C4144D1-E99B-4EF8-B676-AAF94B1B2229}"/>
                </a:ext>
              </a:extLst>
            </p:cNvPr>
            <p:cNvSpPr/>
            <p:nvPr/>
          </p:nvSpPr>
          <p:spPr>
            <a:xfrm>
              <a:off x="2468880" y="53340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B097D08-BA18-49DF-BA34-AE61D1C01E1E}"/>
                </a:ext>
              </a:extLst>
            </p:cNvPr>
            <p:cNvSpPr/>
            <p:nvPr/>
          </p:nvSpPr>
          <p:spPr>
            <a:xfrm>
              <a:off x="6096000" y="53340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C9F11A6-094D-4269-ACD7-9E7257FDC021}"/>
                </a:ext>
              </a:extLst>
            </p:cNvPr>
            <p:cNvSpPr/>
            <p:nvPr/>
          </p:nvSpPr>
          <p:spPr>
            <a:xfrm>
              <a:off x="716279" y="5334000"/>
              <a:ext cx="1752601" cy="4572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044AA19-091C-4484-8904-7B5147682E80}"/>
                </a:ext>
              </a:extLst>
            </p:cNvPr>
            <p:cNvSpPr/>
            <p:nvPr/>
          </p:nvSpPr>
          <p:spPr>
            <a:xfrm>
              <a:off x="6553199" y="5334000"/>
              <a:ext cx="1752601" cy="457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4682CAA-3E98-43C6-84C9-D7FFDB628BB0}"/>
                </a:ext>
              </a:extLst>
            </p:cNvPr>
            <p:cNvSpPr txBox="1"/>
            <p:nvPr/>
          </p:nvSpPr>
          <p:spPr>
            <a:xfrm>
              <a:off x="293086" y="5421868"/>
              <a:ext cx="35939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D63850B-FA16-43F7-9C45-3300C7FE3F3A}"/>
                </a:ext>
              </a:extLst>
            </p:cNvPr>
            <p:cNvSpPr txBox="1"/>
            <p:nvPr/>
          </p:nvSpPr>
          <p:spPr>
            <a:xfrm>
              <a:off x="8305800" y="53456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98E63C-BA24-4E2D-8461-DA32947E3E3F}"/>
              </a:ext>
            </a:extLst>
          </p:cNvPr>
          <p:cNvSpPr/>
          <p:nvPr/>
        </p:nvSpPr>
        <p:spPr>
          <a:xfrm>
            <a:off x="8001000" y="1676400"/>
            <a:ext cx="6096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827244-F7B3-4B27-B0B7-3C3FC9B85891}"/>
              </a:ext>
            </a:extLst>
          </p:cNvPr>
          <p:cNvSpPr/>
          <p:nvPr/>
        </p:nvSpPr>
        <p:spPr>
          <a:xfrm>
            <a:off x="7315200" y="3581400"/>
            <a:ext cx="685800" cy="304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1E2B12F-AEDE-4C4B-ACF9-A99F3F5B525F}"/>
              </a:ext>
            </a:extLst>
          </p:cNvPr>
          <p:cNvSpPr/>
          <p:nvPr/>
        </p:nvSpPr>
        <p:spPr>
          <a:xfrm>
            <a:off x="7315200" y="2667000"/>
            <a:ext cx="685800" cy="304800"/>
          </a:xfrm>
          <a:prstGeom prst="rect">
            <a:avLst/>
          </a:prstGeom>
          <a:solidFill>
            <a:srgbClr val="CC9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A610E8B-8D7E-47BB-82D1-6B57CF53F602}"/>
              </a:ext>
            </a:extLst>
          </p:cNvPr>
          <p:cNvSpPr/>
          <p:nvPr/>
        </p:nvSpPr>
        <p:spPr>
          <a:xfrm>
            <a:off x="7315200" y="4191000"/>
            <a:ext cx="685800" cy="304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D244925-9F70-4030-9217-D792407FC2EE}"/>
              </a:ext>
            </a:extLst>
          </p:cNvPr>
          <p:cNvSpPr/>
          <p:nvPr/>
        </p:nvSpPr>
        <p:spPr>
          <a:xfrm>
            <a:off x="7315200" y="2209800"/>
            <a:ext cx="685800" cy="304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0DF4E00-7081-4EC4-8205-9C777365FA70}"/>
              </a:ext>
            </a:extLst>
          </p:cNvPr>
          <p:cNvSpPr/>
          <p:nvPr/>
        </p:nvSpPr>
        <p:spPr>
          <a:xfrm>
            <a:off x="7315200" y="4648200"/>
            <a:ext cx="685800" cy="304800"/>
          </a:xfrm>
          <a:prstGeom prst="rect">
            <a:avLst/>
          </a:prstGeom>
          <a:solidFill>
            <a:srgbClr val="CC9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829EE49-3CC0-4696-96E1-79EE4F9CE65D}"/>
              </a:ext>
            </a:extLst>
          </p:cNvPr>
          <p:cNvSpPr/>
          <p:nvPr/>
        </p:nvSpPr>
        <p:spPr>
          <a:xfrm>
            <a:off x="7315200" y="5181600"/>
            <a:ext cx="685800" cy="304800"/>
          </a:xfrm>
          <a:prstGeom prst="rect">
            <a:avLst/>
          </a:prstGeom>
          <a:solidFill>
            <a:srgbClr val="CC9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87448CC-5D3A-4DC2-BF69-F9591F1B8E99}"/>
              </a:ext>
            </a:extLst>
          </p:cNvPr>
          <p:cNvSpPr/>
          <p:nvPr/>
        </p:nvSpPr>
        <p:spPr>
          <a:xfrm>
            <a:off x="7315200" y="6096000"/>
            <a:ext cx="685800" cy="304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2B27AE8-9D8E-4685-9C64-BABF64A8F580}"/>
              </a:ext>
            </a:extLst>
          </p:cNvPr>
          <p:cNvSpPr txBox="1"/>
          <p:nvPr/>
        </p:nvSpPr>
        <p:spPr>
          <a:xfrm>
            <a:off x="533400" y="3962400"/>
            <a:ext cx="64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SS DNA is “captured” by a solid phase oligo complementary to the 3’ end which also serves as a primer for extension </a:t>
            </a:r>
            <a:r>
              <a:rPr lang="en-US" dirty="0" smtClean="0">
                <a:latin typeface="Arial" panose="020B0604020202020204" pitchFamily="34" charset="0"/>
              </a:rPr>
              <a:t>via </a:t>
            </a:r>
            <a:r>
              <a:rPr lang="en-US" dirty="0">
                <a:latin typeface="Arial" panose="020B0604020202020204" pitchFamily="34" charset="0"/>
              </a:rPr>
              <a:t>DNA polymerase re-creating the double-stranded DNA (one strand of which is covalently bound to the flow cell.</a:t>
            </a:r>
            <a:endParaRPr lang="en-US" sz="2000" dirty="0">
              <a:latin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63A898E-AD7F-4DC1-BABD-69BD8F11D090}"/>
              </a:ext>
            </a:extLst>
          </p:cNvPr>
          <p:cNvGrpSpPr/>
          <p:nvPr/>
        </p:nvGrpSpPr>
        <p:grpSpPr>
          <a:xfrm>
            <a:off x="762000" y="5638800"/>
            <a:ext cx="7543800" cy="304801"/>
            <a:chOff x="293086" y="5334000"/>
            <a:chExt cx="8372108" cy="45720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BE53F239-758D-4084-8EFF-DFAC4FB207E6}"/>
                </a:ext>
              </a:extLst>
            </p:cNvPr>
            <p:cNvSpPr/>
            <p:nvPr/>
          </p:nvSpPr>
          <p:spPr>
            <a:xfrm>
              <a:off x="2926081" y="5334000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DNA Fragment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D2242996-F09A-4A65-836C-6AC89645B86D}"/>
                </a:ext>
              </a:extLst>
            </p:cNvPr>
            <p:cNvSpPr/>
            <p:nvPr/>
          </p:nvSpPr>
          <p:spPr>
            <a:xfrm>
              <a:off x="2468880" y="53340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179F149-A2EA-45B2-8316-F96CD40216FE}"/>
                </a:ext>
              </a:extLst>
            </p:cNvPr>
            <p:cNvSpPr/>
            <p:nvPr/>
          </p:nvSpPr>
          <p:spPr>
            <a:xfrm>
              <a:off x="6096000" y="5334000"/>
              <a:ext cx="457200" cy="457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0A4B4A22-D7A4-475D-B09A-77D0B9C86AFF}"/>
                </a:ext>
              </a:extLst>
            </p:cNvPr>
            <p:cNvSpPr/>
            <p:nvPr/>
          </p:nvSpPr>
          <p:spPr>
            <a:xfrm>
              <a:off x="716279" y="5334000"/>
              <a:ext cx="1752601" cy="4572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57848A95-A0DF-4B04-997F-5BFE3C116440}"/>
                </a:ext>
              </a:extLst>
            </p:cNvPr>
            <p:cNvSpPr/>
            <p:nvPr/>
          </p:nvSpPr>
          <p:spPr>
            <a:xfrm>
              <a:off x="6553199" y="5334000"/>
              <a:ext cx="1752601" cy="457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85B8565-AB0A-44B7-A087-07E66EC56C0D}"/>
                </a:ext>
              </a:extLst>
            </p:cNvPr>
            <p:cNvSpPr txBox="1"/>
            <p:nvPr/>
          </p:nvSpPr>
          <p:spPr>
            <a:xfrm>
              <a:off x="293086" y="5421868"/>
              <a:ext cx="35939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5’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93782D1-1DB9-4B09-98BD-EB604D0E092D}"/>
                </a:ext>
              </a:extLst>
            </p:cNvPr>
            <p:cNvSpPr txBox="1"/>
            <p:nvPr/>
          </p:nvSpPr>
          <p:spPr>
            <a:xfrm>
              <a:off x="8305800" y="53456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3’</a:t>
              </a:r>
            </a:p>
          </p:txBody>
        </p:sp>
      </p:grpSp>
      <p:sp>
        <p:nvSpPr>
          <p:cNvPr id="58" name="Arrow: Right 57">
            <a:extLst>
              <a:ext uri="{FF2B5EF4-FFF2-40B4-BE49-F238E27FC236}">
                <a16:creationId xmlns:a16="http://schemas.microsoft.com/office/drawing/2014/main" xmlns="" id="{F17C19C0-7E17-4EC6-8741-C6ACEFDF4113}"/>
              </a:ext>
            </a:extLst>
          </p:cNvPr>
          <p:cNvSpPr/>
          <p:nvPr/>
        </p:nvSpPr>
        <p:spPr>
          <a:xfrm rot="10800000">
            <a:off x="1524000" y="6111239"/>
            <a:ext cx="5791200" cy="289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4BC345F-9395-47D4-AEA0-2E01C0254687}"/>
              </a:ext>
            </a:extLst>
          </p:cNvPr>
          <p:cNvSpPr txBox="1"/>
          <p:nvPr/>
        </p:nvSpPr>
        <p:spPr>
          <a:xfrm>
            <a:off x="1200163" y="607837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15200" y="3429000"/>
            <a:ext cx="652459" cy="152400"/>
            <a:chOff x="7315200" y="3429000"/>
            <a:chExt cx="652459" cy="152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315200" y="3429004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35805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40568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53311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00941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43800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59618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64381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696200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74858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805733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86288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915274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96765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315200" y="5943600"/>
            <a:ext cx="652459" cy="152400"/>
            <a:chOff x="7315200" y="3429000"/>
            <a:chExt cx="652459" cy="1524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315200" y="3429004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35805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40568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453311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500941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543800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59618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64381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696200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74858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05733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86288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915274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96765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608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E993F-7072-4CDA-BF70-49F056CE79E7}"/>
              </a:ext>
            </a:extLst>
          </p:cNvPr>
          <p:cNvSpPr txBox="1"/>
          <p:nvPr/>
        </p:nvSpPr>
        <p:spPr>
          <a:xfrm>
            <a:off x="533400" y="1128117"/>
            <a:ext cx="6400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</a:rPr>
              <a:t>Solid phase “bridge” amplification II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DNA is then melted apart and the originally captured stand is washed away leaving only the copy covalently bound to the solid phase</a:t>
            </a:r>
            <a:endParaRPr lang="en-US" sz="2000" dirty="0"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0898C4E-EC5F-453A-AD97-6A4BD99F2F0D}"/>
              </a:ext>
            </a:extLst>
          </p:cNvPr>
          <p:cNvGrpSpPr/>
          <p:nvPr/>
        </p:nvGrpSpPr>
        <p:grpSpPr>
          <a:xfrm>
            <a:off x="1012206" y="1676400"/>
            <a:ext cx="7693484" cy="5029200"/>
            <a:chOff x="1012206" y="1676400"/>
            <a:chExt cx="7693484" cy="5029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9FF5C05-3861-4954-9F79-53F6A57396D6}"/>
                </a:ext>
              </a:extLst>
            </p:cNvPr>
            <p:cNvGrpSpPr/>
            <p:nvPr/>
          </p:nvGrpSpPr>
          <p:grpSpPr>
            <a:xfrm>
              <a:off x="1012206" y="3124200"/>
              <a:ext cx="6967799" cy="381000"/>
              <a:chOff x="486198" y="5334000"/>
              <a:chExt cx="7732862" cy="5715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0B083A7-AF73-42A0-A08B-3242D7796700}"/>
                  </a:ext>
                </a:extLst>
              </p:cNvPr>
              <p:cNvSpPr/>
              <p:nvPr/>
            </p:nvSpPr>
            <p:spPr>
              <a:xfrm>
                <a:off x="2926081" y="5334000"/>
                <a:ext cx="3200400" cy="4572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DNA Fragment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2C4144D1-E99B-4EF8-B676-AAF94B1B2229}"/>
                  </a:ext>
                </a:extLst>
              </p:cNvPr>
              <p:cNvSpPr/>
              <p:nvPr/>
            </p:nvSpPr>
            <p:spPr>
              <a:xfrm>
                <a:off x="2542022" y="5334000"/>
                <a:ext cx="457200" cy="4572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B097D08-BA18-49DF-BA34-AE61D1C01E1E}"/>
                  </a:ext>
                </a:extLst>
              </p:cNvPr>
              <p:cNvSpPr/>
              <p:nvPr/>
            </p:nvSpPr>
            <p:spPr>
              <a:xfrm>
                <a:off x="6096000" y="5334000"/>
                <a:ext cx="457200" cy="4572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9F11A6-094D-4269-ACD7-9E7257FDC021}"/>
                  </a:ext>
                </a:extLst>
              </p:cNvPr>
              <p:cNvSpPr/>
              <p:nvPr/>
            </p:nvSpPr>
            <p:spPr>
              <a:xfrm>
                <a:off x="823787" y="5334000"/>
                <a:ext cx="1752601" cy="457200"/>
              </a:xfrm>
              <a:prstGeom prst="rect">
                <a:avLst/>
              </a:prstGeom>
              <a:solidFill>
                <a:srgbClr val="CC99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044AA19-091C-4484-8904-7B5147682E80}"/>
                  </a:ext>
                </a:extLst>
              </p:cNvPr>
              <p:cNvSpPr/>
              <p:nvPr/>
            </p:nvSpPr>
            <p:spPr>
              <a:xfrm>
                <a:off x="6466459" y="5334000"/>
                <a:ext cx="1752601" cy="45720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4682CAA-3E98-43C6-84C9-D7FFDB628BB0}"/>
                  </a:ext>
                </a:extLst>
              </p:cNvPr>
              <p:cNvSpPr txBox="1"/>
              <p:nvPr/>
            </p:nvSpPr>
            <p:spPr>
              <a:xfrm>
                <a:off x="486198" y="5351502"/>
                <a:ext cx="39885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3’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098E63C-BA24-4E2D-8461-DA32947E3E3F}"/>
                </a:ext>
              </a:extLst>
            </p:cNvPr>
            <p:cNvSpPr/>
            <p:nvPr/>
          </p:nvSpPr>
          <p:spPr>
            <a:xfrm>
              <a:off x="8001000" y="1676400"/>
              <a:ext cx="704690" cy="5029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C827244-F7B3-4B27-B0B7-3C3FC9B85891}"/>
                </a:ext>
              </a:extLst>
            </p:cNvPr>
            <p:cNvSpPr/>
            <p:nvPr/>
          </p:nvSpPr>
          <p:spPr>
            <a:xfrm>
              <a:off x="7315200" y="3609110"/>
              <a:ext cx="685800" cy="3048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B1E2B12F-AEDE-4C4B-ACF9-A99F3F5B525F}"/>
                </a:ext>
              </a:extLst>
            </p:cNvPr>
            <p:cNvSpPr/>
            <p:nvPr/>
          </p:nvSpPr>
          <p:spPr>
            <a:xfrm>
              <a:off x="7315200" y="2667000"/>
              <a:ext cx="685800" cy="3048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DA610E8B-8D7E-47BB-82D1-6B57CF53F602}"/>
                </a:ext>
              </a:extLst>
            </p:cNvPr>
            <p:cNvSpPr/>
            <p:nvPr/>
          </p:nvSpPr>
          <p:spPr>
            <a:xfrm>
              <a:off x="7315200" y="4190999"/>
              <a:ext cx="685800" cy="35269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2D244925-9F70-4030-9217-D792407FC2EE}"/>
                </a:ext>
              </a:extLst>
            </p:cNvPr>
            <p:cNvSpPr/>
            <p:nvPr/>
          </p:nvSpPr>
          <p:spPr>
            <a:xfrm>
              <a:off x="7315200" y="2209800"/>
              <a:ext cx="685800" cy="3048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70DF4E00-7081-4EC4-8205-9C777365FA70}"/>
                </a:ext>
              </a:extLst>
            </p:cNvPr>
            <p:cNvSpPr/>
            <p:nvPr/>
          </p:nvSpPr>
          <p:spPr>
            <a:xfrm>
              <a:off x="7315200" y="4648200"/>
              <a:ext cx="685800" cy="3048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829EE49-3CC0-4696-96E1-79EE4F9CE65D}"/>
                </a:ext>
              </a:extLst>
            </p:cNvPr>
            <p:cNvSpPr/>
            <p:nvPr/>
          </p:nvSpPr>
          <p:spPr>
            <a:xfrm>
              <a:off x="7315200" y="5562600"/>
              <a:ext cx="685800" cy="304800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B87448CC-5D3A-4DC2-BF69-F9591F1B8E99}"/>
                </a:ext>
              </a:extLst>
            </p:cNvPr>
            <p:cNvSpPr/>
            <p:nvPr/>
          </p:nvSpPr>
          <p:spPr>
            <a:xfrm>
              <a:off x="7315200" y="6019800"/>
              <a:ext cx="685800" cy="3048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8B3D9F3-5BF9-444B-B95E-251BE27FFD48}"/>
                </a:ext>
              </a:extLst>
            </p:cNvPr>
            <p:cNvGrpSpPr/>
            <p:nvPr/>
          </p:nvGrpSpPr>
          <p:grpSpPr>
            <a:xfrm rot="16200000" flipH="1">
              <a:off x="5755662" y="3388341"/>
              <a:ext cx="1417955" cy="3023278"/>
              <a:chOff x="4676499" y="4267200"/>
              <a:chExt cx="1417955" cy="2438402"/>
            </a:xfrm>
          </p:grpSpPr>
          <p:sp>
            <p:nvSpPr>
              <p:cNvPr id="3" name="Arrow: U-Turn 2">
                <a:extLst>
                  <a:ext uri="{FF2B5EF4-FFF2-40B4-BE49-F238E27FC236}">
                    <a16:creationId xmlns:a16="http://schemas.microsoft.com/office/drawing/2014/main" xmlns="" id="{2472D756-CD49-4FA6-B149-0DF87FE82641}"/>
                  </a:ext>
                </a:extLst>
              </p:cNvPr>
              <p:cNvSpPr/>
              <p:nvPr/>
            </p:nvSpPr>
            <p:spPr>
              <a:xfrm>
                <a:off x="4676499" y="4267200"/>
                <a:ext cx="1417955" cy="2438400"/>
              </a:xfrm>
              <a:prstGeom prst="utur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24DCCCF-0F4B-46CD-B908-D4B51FEEB2A5}"/>
                  </a:ext>
                </a:extLst>
              </p:cNvPr>
              <p:cNvSpPr/>
              <p:nvPr/>
            </p:nvSpPr>
            <p:spPr>
              <a:xfrm rot="5400000">
                <a:off x="4548047" y="6224452"/>
                <a:ext cx="609602" cy="352697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B1789D2D-C409-4541-B951-CF133C9F7272}"/>
                  </a:ext>
                </a:extLst>
              </p:cNvPr>
              <p:cNvSpPr/>
              <p:nvPr/>
            </p:nvSpPr>
            <p:spPr>
              <a:xfrm rot="5400000">
                <a:off x="4738550" y="5805352"/>
                <a:ext cx="228598" cy="35269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B2FEBB5-6F50-4890-A4CE-380A4464221F}"/>
                  </a:ext>
                </a:extLst>
              </p:cNvPr>
              <p:cNvSpPr/>
              <p:nvPr/>
            </p:nvSpPr>
            <p:spPr>
              <a:xfrm rot="5400000">
                <a:off x="5373830" y="5446570"/>
                <a:ext cx="730237" cy="352700"/>
              </a:xfrm>
              <a:prstGeom prst="rect">
                <a:avLst/>
              </a:prstGeom>
              <a:solidFill>
                <a:srgbClr val="CC99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F2C275E-396D-4FBA-9DA1-F7F1D38BEA51}"/>
                  </a:ext>
                </a:extLst>
              </p:cNvPr>
              <p:cNvSpPr/>
              <p:nvPr/>
            </p:nvSpPr>
            <p:spPr>
              <a:xfrm rot="5400000">
                <a:off x="5635041" y="4977543"/>
                <a:ext cx="207816" cy="35269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08E4AFB-6980-4055-BB3E-904BE6799339}"/>
              </a:ext>
            </a:extLst>
          </p:cNvPr>
          <p:cNvSpPr txBox="1"/>
          <p:nvPr/>
        </p:nvSpPr>
        <p:spPr>
          <a:xfrm>
            <a:off x="457199" y="3581400"/>
            <a:ext cx="440105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SS DNA bends and its 3’ end is captured by a nearby complementary oligo forming a “bridge.”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The process is repeated several times until many capture oligos are extended forming local clusters of identical SS sequences and their reverse complements.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301345" y="3449780"/>
            <a:ext cx="652459" cy="152400"/>
            <a:chOff x="7315200" y="3429000"/>
            <a:chExt cx="652459" cy="1524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315200" y="3429004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35805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0568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53311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500941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43800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9618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4381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96200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748585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805733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6288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915274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7659" y="3429000"/>
              <a:ext cx="0" cy="152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775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Library formation and Amplification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970A78B-8590-465F-89DB-F0010BF819B6}"/>
              </a:ext>
            </a:extLst>
          </p:cNvPr>
          <p:cNvGrpSpPr/>
          <p:nvPr/>
        </p:nvGrpSpPr>
        <p:grpSpPr>
          <a:xfrm>
            <a:off x="914400" y="1828800"/>
            <a:ext cx="7200900" cy="4695825"/>
            <a:chOff x="952500" y="1781175"/>
            <a:chExt cx="7200900" cy="4695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4F0359C-B67C-4F42-8DC2-222BE53D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500" y="1781175"/>
              <a:ext cx="7200900" cy="46958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5C9BB5F-9B08-4B3F-8A0E-108E8EC77E5E}"/>
                </a:ext>
              </a:extLst>
            </p:cNvPr>
            <p:cNvSpPr/>
            <p:nvPr/>
          </p:nvSpPr>
          <p:spPr>
            <a:xfrm>
              <a:off x="3429000" y="4371976"/>
              <a:ext cx="4572000" cy="210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766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534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Library formation and Amplification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F271F1-EA57-4E2E-BFC9-AA685EB7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981200"/>
            <a:ext cx="8705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4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Library formation and Amplification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BB870F-3AF9-40F2-9607-909395AED74D}"/>
              </a:ext>
            </a:extLst>
          </p:cNvPr>
          <p:cNvSpPr txBox="1"/>
          <p:nvPr/>
        </p:nvSpPr>
        <p:spPr>
          <a:xfrm>
            <a:off x="685800" y="1676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All of these bridge amplification reactions take place in an automated fashion on a “flow cell.”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F33AF9A-B299-4CD5-9B68-6CEC6893FCDB}"/>
              </a:ext>
            </a:extLst>
          </p:cNvPr>
          <p:cNvGrpSpPr/>
          <p:nvPr/>
        </p:nvGrpSpPr>
        <p:grpSpPr>
          <a:xfrm>
            <a:off x="523875" y="3152202"/>
            <a:ext cx="7934325" cy="3019998"/>
            <a:chOff x="295275" y="3076002"/>
            <a:chExt cx="7934325" cy="3019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0B0097F-CC8E-4E4C-840F-7E10D10D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8775" y="3076298"/>
              <a:ext cx="2790825" cy="30197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334C5DA-9988-475E-86B5-DA10913FA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275" y="3076002"/>
              <a:ext cx="4886325" cy="3019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500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Sequencing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BB870F-3AF9-40F2-9607-909395AED74D}"/>
              </a:ext>
            </a:extLst>
          </p:cNvPr>
          <p:cNvSpPr txBox="1"/>
          <p:nvPr/>
        </p:nvSpPr>
        <p:spPr>
          <a:xfrm>
            <a:off x="609600" y="1524000"/>
            <a:ext cx="8077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Illumina sequencing chemistry is a single-standard primer extension reaction using florescent dNTPs.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The key innovation is the use of </a:t>
            </a:r>
            <a:r>
              <a:rPr lang="en-US" sz="2200" i="1" dirty="0">
                <a:latin typeface="Arial" panose="020B0604020202020204" pitchFamily="34" charset="0"/>
              </a:rPr>
              <a:t>reversible</a:t>
            </a:r>
            <a:r>
              <a:rPr lang="en-US" sz="2200" dirty="0">
                <a:latin typeface="Arial" panose="020B0604020202020204" pitchFamily="34" charset="0"/>
              </a:rPr>
              <a:t> terminators in which the fluorescent dye is cleaved and the </a:t>
            </a:r>
            <a:r>
              <a:rPr lang="en-US" sz="2200" dirty="0" err="1">
                <a:latin typeface="Arial" panose="020B0604020202020204" pitchFamily="34" charset="0"/>
              </a:rPr>
              <a:t>ddNTP</a:t>
            </a:r>
            <a:r>
              <a:rPr lang="en-US" sz="2200" dirty="0">
                <a:latin typeface="Arial" panose="020B0604020202020204" pitchFamily="34" charset="0"/>
              </a:rPr>
              <a:t> is converted into a dNTP in a single (proprietary) reaction.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Each cycle extends the primer by one base and causes a cluster to fluoresce in a single color depending on whether an A, G, T or C has been added.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The reaction is then “reversed” and the next cycle is performed.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Each cycle determines the sequence of one base.</a:t>
            </a: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2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28600"/>
            <a:ext cx="7055380" cy="99508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Early Days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310" y="1227415"/>
            <a:ext cx="5154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</a:rPr>
              <a:t>Two different methods were developed in the mid-1970s: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 chemical cleavage method developed at Harvard by Walter Gilbert and his graduate student, Allan </a:t>
            </a:r>
            <a:r>
              <a:rPr lang="en-US" dirty="0" err="1">
                <a:latin typeface="Arial" panose="020B0604020202020204" pitchFamily="34" charset="0"/>
              </a:rPr>
              <a:t>Maxam</a:t>
            </a:r>
            <a:r>
              <a:rPr lang="en-US" dirty="0">
                <a:latin typeface="Arial" panose="020B0604020202020204" pitchFamily="34" charset="0"/>
              </a:rPr>
              <a:t>, cleverly called </a:t>
            </a:r>
            <a:r>
              <a:rPr lang="en-US" dirty="0" err="1">
                <a:latin typeface="Arial" panose="020B0604020202020204" pitchFamily="34" charset="0"/>
              </a:rPr>
              <a:t>Maxam</a:t>
            </a:r>
            <a:r>
              <a:rPr lang="en-US" dirty="0">
                <a:latin typeface="Arial" panose="020B0604020202020204" pitchFamily="34" charset="0"/>
              </a:rPr>
              <a:t>-Gilbert or sometimes ‘chemical’ sequencing.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 DNA polymerase-based method developed by Fred Sanger at Cambridge equally cleverly called Sanger or “di-</a:t>
            </a:r>
            <a:r>
              <a:rPr lang="en-US" dirty="0" err="1">
                <a:latin typeface="Arial" panose="020B0604020202020204" pitchFamily="34" charset="0"/>
              </a:rPr>
              <a:t>deoxy</a:t>
            </a:r>
            <a:r>
              <a:rPr lang="en-US" dirty="0">
                <a:latin typeface="Arial" panose="020B0604020202020204" pitchFamily="34" charset="0"/>
              </a:rPr>
              <a:t>” sequencing.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Gilbert and Sanger shared the Nobel prize in 1980 for their work on DNA Sequencing*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</a:rPr>
              <a:t>*Fred Sanger had previously won a Nobel Prize in 1958 for elucidating the structure of insulin.  He is one of only three people ever to have won two Nobel Prizes in the sciences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15125" y="1447800"/>
            <a:ext cx="1819275" cy="2286000"/>
            <a:chOff x="6781800" y="2526268"/>
            <a:chExt cx="1514475" cy="20457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3038475"/>
              <a:ext cx="1514475" cy="15335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81800" y="2526268"/>
              <a:ext cx="1470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Wally Gilbert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125" y="4006891"/>
            <a:ext cx="1819275" cy="2331067"/>
            <a:chOff x="6715125" y="4006891"/>
            <a:chExt cx="1819275" cy="23310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125" y="4495800"/>
              <a:ext cx="1819275" cy="18421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67525" y="4006891"/>
              <a:ext cx="142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Fred Sanger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054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Sequencing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C01588-1218-426B-B1E0-2906672D3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9225"/>
            <a:ext cx="7848599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7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Sequencing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8192AC4-0F4D-4341-9839-E7E068859213}"/>
              </a:ext>
            </a:extLst>
          </p:cNvPr>
          <p:cNvGrpSpPr/>
          <p:nvPr/>
        </p:nvGrpSpPr>
        <p:grpSpPr>
          <a:xfrm>
            <a:off x="575776" y="3019424"/>
            <a:ext cx="8108496" cy="3533776"/>
            <a:chOff x="575776" y="2714624"/>
            <a:chExt cx="8108496" cy="35337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F4F774F-2F7B-4B91-B9BC-488B8580B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776" y="2714624"/>
              <a:ext cx="3472926" cy="35337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EAD6F07-D663-41DD-8508-982EDC5B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2714625"/>
              <a:ext cx="4340872" cy="353377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359C29-F5E8-45FE-934C-41F95D01BF70}"/>
              </a:ext>
            </a:extLst>
          </p:cNvPr>
          <p:cNvSpPr txBox="1"/>
          <p:nvPr/>
        </p:nvSpPr>
        <p:spPr>
          <a:xfrm>
            <a:off x="575776" y="1575137"/>
            <a:ext cx="7958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changes in color of each cluster after each cycle allows read out of the sequence.  Depending on the particular instrument model, there can be over 1.5 billion clusters in a single flow cell.</a:t>
            </a:r>
          </a:p>
        </p:txBody>
      </p:sp>
    </p:spTree>
    <p:extLst>
      <p:ext uri="{BB962C8B-B14F-4D97-AF65-F5344CB8AC3E}">
        <p14:creationId xmlns:p14="http://schemas.microsoft.com/office/powerpoint/2010/main" val="1049001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 Analysis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BB870F-3AF9-40F2-9607-909395AED74D}"/>
              </a:ext>
            </a:extLst>
          </p:cNvPr>
          <p:cNvSpPr txBox="1"/>
          <p:nvPr/>
        </p:nvSpPr>
        <p:spPr>
          <a:xfrm>
            <a:off x="228600" y="1432679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Each cluster generates a “read” from extension of a primer that hybridizes to a sequence contained in the adaptor; Forward and reverse reads are obtained.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Read lengths depend on the number of cycles (1 base per cycle).  50 – 100 base reads are typical.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Because original DNA was fragmented randomly, individual “reads” often overlap. The overlapping reads are assembled by the software into “contigs.”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number of reads that contain any given position is called the “coverage” and the required average degree of coverage depends on the use.  30X average coverage is considered a minimum.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990180-EE93-4357-A871-D48CBEE7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82" y="4648200"/>
            <a:ext cx="573791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66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 Analysis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BB870F-3AF9-40F2-9607-909395AED74D}"/>
              </a:ext>
            </a:extLst>
          </p:cNvPr>
          <p:cNvSpPr txBox="1"/>
          <p:nvPr/>
        </p:nvSpPr>
        <p:spPr>
          <a:xfrm>
            <a:off x="228600" y="1432679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Because the human (and many other) genome has already been sequenced, contigs can often aligned to a reference genome.  This is sometimes referred to </a:t>
            </a:r>
            <a:r>
              <a:rPr lang="en-US" sz="2000" dirty="0" smtClean="0">
                <a:latin typeface="Arial" panose="020B0604020202020204" pitchFamily="34" charset="0"/>
              </a:rPr>
              <a:t>as </a:t>
            </a:r>
            <a:r>
              <a:rPr lang="en-US" sz="2000" dirty="0">
                <a:latin typeface="Arial" panose="020B0604020202020204" pitchFamily="34" charset="0"/>
              </a:rPr>
              <a:t>“re-sequencing.”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Often done to assess mutation and </a:t>
            </a:r>
            <a:r>
              <a:rPr lang="en-US" sz="2000" dirty="0" smtClean="0">
                <a:latin typeface="Arial" panose="020B0604020202020204" pitchFamily="34" charset="0"/>
              </a:rPr>
              <a:t>polymorphism.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1682D7-5B0B-452F-9D63-A62FD4CD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7" y="3152775"/>
            <a:ext cx="8329104" cy="2867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5F095-7DCE-4546-9E42-B161BB7495C1}"/>
              </a:ext>
            </a:extLst>
          </p:cNvPr>
          <p:cNvSpPr txBox="1"/>
          <p:nvPr/>
        </p:nvSpPr>
        <p:spPr>
          <a:xfrm>
            <a:off x="3276600" y="3048000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Reference genome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943D77-A1F8-40EE-8922-E8B0A2F6AE92}"/>
              </a:ext>
            </a:extLst>
          </p:cNvPr>
          <p:cNvSpPr txBox="1"/>
          <p:nvPr/>
        </p:nvSpPr>
        <p:spPr>
          <a:xfrm>
            <a:off x="1981200" y="3733800"/>
            <a:ext cx="7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AF6651-7209-49FE-B3BD-1EB1D64FCFCC}"/>
              </a:ext>
            </a:extLst>
          </p:cNvPr>
          <p:cNvSpPr txBox="1"/>
          <p:nvPr/>
        </p:nvSpPr>
        <p:spPr>
          <a:xfrm>
            <a:off x="5811843" y="3733800"/>
            <a:ext cx="7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3071AF-B332-4C13-ACDC-E518CCA81E25}"/>
              </a:ext>
            </a:extLst>
          </p:cNvPr>
          <p:cNvSpPr txBox="1"/>
          <p:nvPr/>
        </p:nvSpPr>
        <p:spPr>
          <a:xfrm>
            <a:off x="3886200" y="56388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contigs</a:t>
            </a:r>
          </a:p>
        </p:txBody>
      </p:sp>
    </p:spTree>
    <p:extLst>
      <p:ext uri="{BB962C8B-B14F-4D97-AF65-F5344CB8AC3E}">
        <p14:creationId xmlns:p14="http://schemas.microsoft.com/office/powerpoint/2010/main" val="1394534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E993F-7072-4CDA-BF70-49F056CE79E7}"/>
              </a:ext>
            </a:extLst>
          </p:cNvPr>
          <p:cNvSpPr txBox="1"/>
          <p:nvPr/>
        </p:nvSpPr>
        <p:spPr>
          <a:xfrm>
            <a:off x="533400" y="1524000"/>
            <a:ext cx="8153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</a:rPr>
              <a:t>DNA “barcodes” can be added to the primers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Typically random 6 base sequences (4096 different </a:t>
            </a:r>
            <a:r>
              <a:rPr lang="en-US" sz="2000" dirty="0" smtClean="0">
                <a:latin typeface="Arial" panose="020B0604020202020204" pitchFamily="34" charset="0"/>
              </a:rPr>
              <a:t>possible </a:t>
            </a:r>
            <a:r>
              <a:rPr lang="en-US" sz="2000" dirty="0">
                <a:latin typeface="Arial" panose="020B0604020202020204" pitchFamily="34" charset="0"/>
              </a:rPr>
              <a:t>sequences)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Allows running of different samples (e.g. different patients, different experiments) in a single run.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Software </a:t>
            </a:r>
            <a:r>
              <a:rPr lang="en-US" sz="2000" dirty="0" err="1" smtClean="0">
                <a:latin typeface="Arial" panose="020B0604020202020204" pitchFamily="34" charset="0"/>
              </a:rPr>
              <a:t>deconvolutes</a:t>
            </a:r>
            <a:r>
              <a:rPr lang="en-US" sz="2000" dirty="0" smtClean="0">
                <a:latin typeface="Arial" panose="020B0604020202020204" pitchFamily="34" charset="0"/>
              </a:rPr>
              <a:t> data </a:t>
            </a:r>
            <a:r>
              <a:rPr lang="en-US" sz="2000" dirty="0">
                <a:latin typeface="Arial" panose="020B0604020202020204" pitchFamily="34" charset="0"/>
              </a:rPr>
              <a:t>and only generates contigs from </a:t>
            </a:r>
            <a:r>
              <a:rPr lang="en-US" sz="2000" dirty="0" smtClean="0">
                <a:latin typeface="Arial" panose="020B0604020202020204" pitchFamily="34" charset="0"/>
              </a:rPr>
              <a:t>sequences </a:t>
            </a:r>
            <a:r>
              <a:rPr lang="en-US" sz="2000" dirty="0">
                <a:latin typeface="Arial" panose="020B0604020202020204" pitchFamily="34" charset="0"/>
              </a:rPr>
              <a:t>with the same barcode.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B083A7-AF73-42A0-A08B-3242D7796700}"/>
              </a:ext>
            </a:extLst>
          </p:cNvPr>
          <p:cNvSpPr/>
          <p:nvPr/>
        </p:nvSpPr>
        <p:spPr>
          <a:xfrm>
            <a:off x="3212285" y="4638472"/>
            <a:ext cx="2730617" cy="3210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DNA Fragment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7C673AB-7024-4CC3-AFD1-7106136589BA}"/>
              </a:ext>
            </a:extLst>
          </p:cNvPr>
          <p:cNvSpPr/>
          <p:nvPr/>
        </p:nvSpPr>
        <p:spPr>
          <a:xfrm>
            <a:off x="3212285" y="5012987"/>
            <a:ext cx="2730617" cy="3210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AC0D06-BB4B-4D2E-9C70-23436988A160}"/>
              </a:ext>
            </a:extLst>
          </p:cNvPr>
          <p:cNvSpPr/>
          <p:nvPr/>
        </p:nvSpPr>
        <p:spPr>
          <a:xfrm>
            <a:off x="2822196" y="5012987"/>
            <a:ext cx="390088" cy="32101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C4144D1-E99B-4EF8-B676-AAF94B1B2229}"/>
              </a:ext>
            </a:extLst>
          </p:cNvPr>
          <p:cNvSpPr/>
          <p:nvPr/>
        </p:nvSpPr>
        <p:spPr>
          <a:xfrm>
            <a:off x="2822196" y="4638472"/>
            <a:ext cx="390088" cy="32101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360ED82-D176-40E7-B0AF-521EE5B49D1D}"/>
              </a:ext>
            </a:extLst>
          </p:cNvPr>
          <p:cNvSpPr/>
          <p:nvPr/>
        </p:nvSpPr>
        <p:spPr>
          <a:xfrm>
            <a:off x="5942901" y="5012987"/>
            <a:ext cx="390088" cy="32101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B097D08-BA18-49DF-BA34-AE61D1C01E1E}"/>
              </a:ext>
            </a:extLst>
          </p:cNvPr>
          <p:cNvSpPr/>
          <p:nvPr/>
        </p:nvSpPr>
        <p:spPr>
          <a:xfrm>
            <a:off x="5942901" y="4638472"/>
            <a:ext cx="390088" cy="32101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C9F11A6-094D-4269-ACD7-9E7257FDC021}"/>
              </a:ext>
            </a:extLst>
          </p:cNvPr>
          <p:cNvSpPr/>
          <p:nvPr/>
        </p:nvSpPr>
        <p:spPr>
          <a:xfrm>
            <a:off x="1326858" y="4638472"/>
            <a:ext cx="1495338" cy="321013"/>
          </a:xfrm>
          <a:prstGeom prst="rect">
            <a:avLst/>
          </a:prstGeom>
          <a:solidFill>
            <a:srgbClr val="CC9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E0BE80-413D-404A-A32A-3559D30658AB}"/>
              </a:ext>
            </a:extLst>
          </p:cNvPr>
          <p:cNvSpPr/>
          <p:nvPr/>
        </p:nvSpPr>
        <p:spPr>
          <a:xfrm>
            <a:off x="6332989" y="5012987"/>
            <a:ext cx="1495338" cy="32101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044AA19-091C-4484-8904-7B5147682E80}"/>
              </a:ext>
            </a:extLst>
          </p:cNvPr>
          <p:cNvSpPr/>
          <p:nvPr/>
        </p:nvSpPr>
        <p:spPr>
          <a:xfrm>
            <a:off x="6332988" y="4638472"/>
            <a:ext cx="1495338" cy="32101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0512412-D0BD-4D36-B13A-E4990E854BB1}"/>
              </a:ext>
            </a:extLst>
          </p:cNvPr>
          <p:cNvSpPr/>
          <p:nvPr/>
        </p:nvSpPr>
        <p:spPr>
          <a:xfrm>
            <a:off x="1326858" y="5012987"/>
            <a:ext cx="1495338" cy="321013"/>
          </a:xfrm>
          <a:prstGeom prst="rect">
            <a:avLst/>
          </a:prstGeom>
          <a:solidFill>
            <a:srgbClr val="CC9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682CAA-3E98-43C6-84C9-D7FFDB628BB0}"/>
              </a:ext>
            </a:extLst>
          </p:cNvPr>
          <p:cNvSpPr txBox="1"/>
          <p:nvPr/>
        </p:nvSpPr>
        <p:spPr>
          <a:xfrm>
            <a:off x="990600" y="4700167"/>
            <a:ext cx="306639" cy="25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B2DB2FA-B519-4DDB-9337-3C352459A47D}"/>
              </a:ext>
            </a:extLst>
          </p:cNvPr>
          <p:cNvSpPr txBox="1"/>
          <p:nvPr/>
        </p:nvSpPr>
        <p:spPr>
          <a:xfrm>
            <a:off x="990600" y="5021180"/>
            <a:ext cx="306639" cy="25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D63850B-FA16-43F7-9C45-3300C7FE3F3A}"/>
              </a:ext>
            </a:extLst>
          </p:cNvPr>
          <p:cNvSpPr txBox="1"/>
          <p:nvPr/>
        </p:nvSpPr>
        <p:spPr>
          <a:xfrm>
            <a:off x="7828327" y="4646665"/>
            <a:ext cx="306639" cy="25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FC213F3-0443-42D0-B54D-1B629BD2D191}"/>
              </a:ext>
            </a:extLst>
          </p:cNvPr>
          <p:cNvSpPr txBox="1"/>
          <p:nvPr/>
        </p:nvSpPr>
        <p:spPr>
          <a:xfrm>
            <a:off x="7846761" y="5021180"/>
            <a:ext cx="306639" cy="25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64E3BB6-431C-4668-A327-59393A3964F8}"/>
              </a:ext>
            </a:extLst>
          </p:cNvPr>
          <p:cNvSpPr/>
          <p:nvPr/>
        </p:nvSpPr>
        <p:spPr>
          <a:xfrm>
            <a:off x="2209800" y="4631987"/>
            <a:ext cx="149604" cy="32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125C93E-71DB-44C3-9D68-4F94D58CEC5E}"/>
              </a:ext>
            </a:extLst>
          </p:cNvPr>
          <p:cNvSpPr/>
          <p:nvPr/>
        </p:nvSpPr>
        <p:spPr>
          <a:xfrm>
            <a:off x="2209800" y="5006502"/>
            <a:ext cx="149604" cy="32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53796C6-699C-4765-99CE-1423A665F706}"/>
              </a:ext>
            </a:extLst>
          </p:cNvPr>
          <p:cNvSpPr/>
          <p:nvPr/>
        </p:nvSpPr>
        <p:spPr>
          <a:xfrm>
            <a:off x="6708396" y="4635500"/>
            <a:ext cx="149604" cy="32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AA98FFD-DE48-4E24-B083-E5485B7EF462}"/>
              </a:ext>
            </a:extLst>
          </p:cNvPr>
          <p:cNvSpPr/>
          <p:nvPr/>
        </p:nvSpPr>
        <p:spPr>
          <a:xfrm>
            <a:off x="6705600" y="5006502"/>
            <a:ext cx="149604" cy="32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E94D047-F140-4572-8CDB-B04D86DE3D45}"/>
              </a:ext>
            </a:extLst>
          </p:cNvPr>
          <p:cNvSpPr txBox="1"/>
          <p:nvPr/>
        </p:nvSpPr>
        <p:spPr>
          <a:xfrm>
            <a:off x="381000" y="268069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Illumina NGS :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 Analysis</a:t>
            </a:r>
          </a:p>
          <a:p>
            <a:pPr algn="ctr"/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93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Bioinformatics</a:t>
            </a:r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Sequence Alignments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457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Provides a measure of degree of relatedness between nucleotide or protein sequences.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Allows one to draw biological inferences regarding: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Structural relationships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Functional relationships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Evolutionary relationships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1976437"/>
            <a:ext cx="2419350" cy="3582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16002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Charles</a:t>
            </a:r>
            <a:r>
              <a:rPr lang="en-US" dirty="0" smtClean="0"/>
              <a:t> Darwin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86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Sequence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1" y="9906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</a:rPr>
              <a:t>Some Terminology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Similarity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Quantitative attribute usually expressed as a percent identity between two sequences.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Quantifies changes that occurred as two sequences diverged </a:t>
            </a:r>
            <a:r>
              <a:rPr lang="en-US" sz="2000" dirty="0">
                <a:latin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</a:rPr>
              <a:t>i.e. substitutions, insertions, deletions).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Conservation of residues over evolutionary time identifies residues crucial for maintaining structure or function of a protein.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High degrees of sequence similarity </a:t>
            </a:r>
            <a:r>
              <a:rPr lang="en-US" sz="2000" i="1" dirty="0" smtClean="0">
                <a:latin typeface="Arial" panose="020B0604020202020204" pitchFamily="34" charset="0"/>
              </a:rPr>
              <a:t>may</a:t>
            </a:r>
            <a:r>
              <a:rPr lang="en-US" sz="2000" dirty="0" smtClean="0">
                <a:latin typeface="Arial" panose="020B0604020202020204" pitchFamily="34" charset="0"/>
              </a:rPr>
              <a:t> imply common evolutionary history (common ancestor).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Possible commonality in biological function.</a:t>
            </a:r>
          </a:p>
          <a:p>
            <a:pPr lvl="1">
              <a:spcAft>
                <a:spcPts val="120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35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Sequence 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1" y="990600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Homology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Implies evolutionary relationship and common ancestry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Not a quantitative attribute – genes either </a:t>
            </a:r>
            <a:r>
              <a:rPr lang="en-US" i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or </a:t>
            </a:r>
            <a:r>
              <a:rPr lang="en-US" i="1" dirty="0" smtClean="0">
                <a:latin typeface="Arial" panose="020B0604020202020204" pitchFamily="34" charset="0"/>
              </a:rPr>
              <a:t>are not </a:t>
            </a:r>
            <a:r>
              <a:rPr lang="en-US" dirty="0" smtClean="0">
                <a:latin typeface="Arial" panose="020B0604020202020204" pitchFamily="34" charset="0"/>
              </a:rPr>
              <a:t>homologous.</a:t>
            </a:r>
          </a:p>
          <a:p>
            <a:pPr>
              <a:spcAft>
                <a:spcPts val="1200"/>
              </a:spcAft>
            </a:pP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Orthologs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Two sequences that are direct descendants of a common ancestral sequence.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Likely to have a similar domain and three dimensional structure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Usually retain same biologic function over evolutionary time and can be used to predict gene function of a newly sequenced gene or protein.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Paralogs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Genes that arose by duplication of a single gene within a particular lineage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Can take on new functions over evolutionary time; hence less likely to perform similar functions.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42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Databases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454" y="1562100"/>
            <a:ext cx="3917546" cy="453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61676"/>
            <a:ext cx="4267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Sequence alignment always involves a comparison between two sequence.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Either YOU provide both sequences and assess the degree of similarity or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more commonly, you search a </a:t>
            </a:r>
            <a:r>
              <a:rPr lang="en-US" i="1" dirty="0" smtClean="0">
                <a:latin typeface="Arial" panose="020B0604020202020204" pitchFamily="34" charset="0"/>
              </a:rPr>
              <a:t>database</a:t>
            </a:r>
            <a:r>
              <a:rPr lang="en-US" dirty="0" smtClean="0">
                <a:latin typeface="Arial" panose="020B0604020202020204" pitchFamily="34" charset="0"/>
              </a:rPr>
              <a:t> of sequences, making pair-wise comparisons one at a time.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There are MANY databases out there!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E.g. </a:t>
            </a:r>
            <a:r>
              <a:rPr lang="en-US" dirty="0" err="1" smtClean="0">
                <a:latin typeface="Arial" panose="020B0604020202020204" pitchFamily="34" charset="0"/>
              </a:rPr>
              <a:t>Genbank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Maintained by the NCBI (part of the NLM)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Contains over 200 million sequences and over 235 billion bases of DNA</a:t>
            </a: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68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Search Algorithms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472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Obviously, it is difficult enough just to align two large sequences by eye;  </a:t>
            </a:r>
            <a:r>
              <a:rPr lang="en-US" sz="2000" dirty="0">
                <a:latin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</a:rPr>
              <a:t>anually searching a database of millions of sequences is impossible.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You need a computer – and that means you need a set of instructions to that computer.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That set of instructions is called an </a:t>
            </a:r>
            <a:r>
              <a:rPr lang="en-US" sz="2000" i="1" dirty="0" smtClean="0">
                <a:latin typeface="Arial" panose="020B0604020202020204" pitchFamily="34" charset="0"/>
              </a:rPr>
              <a:t>algorithm.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There are many search algorithms in use today.  We will learn about one of the most powerful, called BLAST.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</a:rPr>
              <a:t>asic </a:t>
            </a:r>
            <a:r>
              <a:rPr lang="en-US" sz="2000" u="sng" dirty="0" smtClean="0">
                <a:latin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</a:rPr>
              <a:t>ocal </a:t>
            </a:r>
            <a:r>
              <a:rPr lang="en-US" sz="2000" u="sng" dirty="0" smtClean="0">
                <a:latin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</a:rPr>
              <a:t>lignment </a:t>
            </a:r>
            <a:r>
              <a:rPr lang="en-US" sz="2000" u="sng" dirty="0" smtClean="0">
                <a:latin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</a:rPr>
              <a:t>earch </a:t>
            </a:r>
            <a:r>
              <a:rPr lang="en-US" sz="2000" u="sng" dirty="0" smtClean="0">
                <a:latin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</a:rPr>
              <a:t>ool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498" y="1988939"/>
            <a:ext cx="2647302" cy="30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10" y="1676400"/>
            <a:ext cx="8049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</a:rPr>
              <a:t>No longer in common use, but methodology is illustrative of the tools and techniques you are learning.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60" y="3276600"/>
            <a:ext cx="6115340" cy="2339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276600"/>
            <a:ext cx="2362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Clone the DNA fragment to be sequenced into a plasmid vector.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Transform E. coli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Purify plasmid DNA</a:t>
            </a:r>
          </a:p>
        </p:txBody>
      </p:sp>
    </p:spTree>
    <p:extLst>
      <p:ext uri="{BB962C8B-B14F-4D97-AF65-F5344CB8AC3E}">
        <p14:creationId xmlns:p14="http://schemas.microsoft.com/office/powerpoint/2010/main" val="4101508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BLAST family of programs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248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All BLAST programs search a user-input sequence (either DNA or protein) called a “query” against either another sequence (called a “target”) or against a database of target sequences.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blastn</a:t>
            </a:r>
            <a:r>
              <a:rPr lang="en-US" dirty="0" smtClean="0">
                <a:latin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</a:rPr>
              <a:t>iven a DNA query, returns the most similar DNA sequences from a user-specified DNA database.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lastp</a:t>
            </a:r>
            <a:r>
              <a:rPr lang="en-US" dirty="0" smtClean="0">
                <a:latin typeface="Arial" panose="020B0604020202020204" pitchFamily="34" charset="0"/>
              </a:rPr>
              <a:t>  Given a protein query, </a:t>
            </a:r>
            <a:r>
              <a:rPr lang="en-US" dirty="0">
                <a:latin typeface="Arial" panose="020B0604020202020204" pitchFamily="34" charset="0"/>
              </a:rPr>
              <a:t>returns the most similar </a:t>
            </a:r>
            <a:r>
              <a:rPr lang="en-US" dirty="0" smtClean="0">
                <a:latin typeface="Arial" panose="020B0604020202020204" pitchFamily="34" charset="0"/>
              </a:rPr>
              <a:t>protein </a:t>
            </a:r>
            <a:r>
              <a:rPr lang="en-US" dirty="0">
                <a:latin typeface="Arial" panose="020B0604020202020204" pitchFamily="34" charset="0"/>
              </a:rPr>
              <a:t>sequence from a user-specified </a:t>
            </a:r>
            <a:r>
              <a:rPr lang="en-US" dirty="0" smtClean="0">
                <a:latin typeface="Arial" panose="020B0604020202020204" pitchFamily="34" charset="0"/>
              </a:rPr>
              <a:t>protein database.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blastx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Given a </a:t>
            </a:r>
            <a:r>
              <a:rPr lang="en-US" dirty="0" smtClean="0">
                <a:latin typeface="Arial" panose="020B0604020202020204" pitchFamily="34" charset="0"/>
              </a:rPr>
              <a:t>nucleotide </a:t>
            </a:r>
            <a:r>
              <a:rPr lang="en-US" dirty="0">
                <a:latin typeface="Arial" panose="020B0604020202020204" pitchFamily="34" charset="0"/>
              </a:rPr>
              <a:t>query, </a:t>
            </a:r>
            <a:r>
              <a:rPr lang="en-US" dirty="0" smtClean="0">
                <a:latin typeface="Arial" panose="020B0604020202020204" pitchFamily="34" charset="0"/>
              </a:rPr>
              <a:t>compares the conceptual translation in all 6 reading frames (forward and revers) and returns </a:t>
            </a:r>
            <a:r>
              <a:rPr lang="en-US" dirty="0">
                <a:latin typeface="Arial" panose="020B0604020202020204" pitchFamily="34" charset="0"/>
              </a:rPr>
              <a:t>the most similar protein sequence from a user-specified protein </a:t>
            </a:r>
            <a:r>
              <a:rPr lang="en-US" dirty="0" smtClean="0">
                <a:latin typeface="Arial" panose="020B0604020202020204" pitchFamily="34" charset="0"/>
              </a:rPr>
              <a:t>database.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tblastx</a:t>
            </a:r>
            <a:r>
              <a:rPr lang="en-US" dirty="0" smtClean="0">
                <a:latin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</a:rPr>
              <a:t>Given a nucleotide query, compares the conceptual translation in all 6 reading frames (forward and revers) </a:t>
            </a:r>
            <a:r>
              <a:rPr lang="en-US" dirty="0" smtClean="0">
                <a:latin typeface="Arial" panose="020B0604020202020204" pitchFamily="34" charset="0"/>
              </a:rPr>
              <a:t>to the 6-frame translations of a nucleotide database.  Because the code is degenerate, </a:t>
            </a:r>
            <a:r>
              <a:rPr lang="en-US" dirty="0" err="1" smtClean="0">
                <a:latin typeface="Arial" panose="020B0604020202020204" pitchFamily="34" charset="0"/>
              </a:rPr>
              <a:t>tblastx</a:t>
            </a:r>
            <a:r>
              <a:rPr lang="en-US" dirty="0" smtClean="0">
                <a:latin typeface="Arial" panose="020B0604020202020204" pitchFamily="34" charset="0"/>
              </a:rPr>
              <a:t> is better for finding distant relationships between sequences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tblastn</a:t>
            </a:r>
            <a:r>
              <a:rPr lang="en-US" dirty="0" smtClean="0">
                <a:latin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</a:rPr>
              <a:t>ompares a protein query </a:t>
            </a:r>
            <a:r>
              <a:rPr lang="en-US" dirty="0">
                <a:latin typeface="Arial" panose="020B0604020202020204" pitchFamily="34" charset="0"/>
              </a:rPr>
              <a:t>to the 6-frame translations of a nucleotide </a:t>
            </a:r>
            <a:r>
              <a:rPr lang="en-US" dirty="0" smtClean="0">
                <a:latin typeface="Arial" panose="020B0604020202020204" pitchFamily="34" charset="0"/>
              </a:rPr>
              <a:t>database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76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BLAST algorithm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Remove low complexity regions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Many nucleotide (and some protein) sequences have stretches of repeated elements – a long stretch of A’s for example in a nucleotide sequence.  These are called “low complexity regions” and the </a:t>
            </a:r>
            <a:r>
              <a:rPr lang="en-US" dirty="0" smtClean="0">
                <a:latin typeface="Arial" panose="020B0604020202020204" pitchFamily="34" charset="0"/>
              </a:rPr>
              <a:t>first thing </a:t>
            </a:r>
            <a:r>
              <a:rPr lang="en-US" dirty="0">
                <a:latin typeface="Arial" panose="020B0604020202020204" pitchFamily="34" charset="0"/>
              </a:rPr>
              <a:t>BLAST does is remove these from the query </a:t>
            </a:r>
            <a:r>
              <a:rPr lang="en-US" dirty="0" smtClean="0">
                <a:latin typeface="Arial" panose="020B0604020202020204" pitchFamily="34" charset="0"/>
              </a:rPr>
              <a:t>sequence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Create list of “words” of length </a:t>
            </a: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and look for exact matches in the target sequence, or database of target sequences. </a:t>
            </a:r>
            <a:r>
              <a:rPr lang="en-US" dirty="0" smtClean="0">
                <a:latin typeface="Arial" panose="020B0604020202020204" pitchFamily="34" charset="0"/>
              </a:rPr>
              <a:t>Consider the following protein sequence: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WYRQGS</a:t>
            </a:r>
          </a:p>
          <a:p>
            <a:pPr lvl="3"/>
            <a:endParaRPr 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If k is set to 3, the “words” are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WYR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YRQ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RQG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QGS</a:t>
            </a:r>
          </a:p>
          <a:p>
            <a:pPr lvl="6"/>
            <a:endParaRPr 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The BLAST algorithm searches each of these “words” for a match in the target or database. The default word length, </a:t>
            </a:r>
            <a:r>
              <a:rPr lang="en-US" i="1" dirty="0" smtClean="0">
                <a:latin typeface="Arial" panose="020B0604020202020204" pitchFamily="34" charset="0"/>
              </a:rPr>
              <a:t>k</a:t>
            </a:r>
            <a:r>
              <a:rPr lang="en-US" dirty="0" smtClean="0">
                <a:latin typeface="Arial" panose="020B0604020202020204" pitchFamily="34" charset="0"/>
              </a:rPr>
              <a:t>, is 3 for protein searches and 11 for nucleotide searches.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56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BLAST algorithm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Remove low complexity regions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Many nucleotide (and some protein) sequences have stretches of repeated elements – a long stretch of A’s for example in a nucleotide sequence.  These are called “low complexity regions” and the </a:t>
            </a:r>
            <a:r>
              <a:rPr lang="en-US" dirty="0" smtClean="0">
                <a:latin typeface="Arial" panose="020B0604020202020204" pitchFamily="34" charset="0"/>
              </a:rPr>
              <a:t>first thing </a:t>
            </a:r>
            <a:r>
              <a:rPr lang="en-US" dirty="0">
                <a:latin typeface="Arial" panose="020B0604020202020204" pitchFamily="34" charset="0"/>
              </a:rPr>
              <a:t>BLAST does is remove these from the query </a:t>
            </a:r>
            <a:r>
              <a:rPr lang="en-US" dirty="0" smtClean="0">
                <a:latin typeface="Arial" panose="020B0604020202020204" pitchFamily="34" charset="0"/>
              </a:rPr>
              <a:t>sequence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Create list of “words” of length </a:t>
            </a: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k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and look for exact matches in the target sequence, or database of target sequences. </a:t>
            </a:r>
            <a:r>
              <a:rPr lang="en-US" dirty="0" smtClean="0">
                <a:latin typeface="Arial" panose="020B0604020202020204" pitchFamily="34" charset="0"/>
              </a:rPr>
              <a:t>Consider the following protein sequence: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WYRQGS</a:t>
            </a:r>
          </a:p>
          <a:p>
            <a:pPr lvl="3"/>
            <a:endParaRPr 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If k is set to 3, the “words” are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WYR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YRQ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RQG</a:t>
            </a:r>
          </a:p>
          <a:p>
            <a:pPr lvl="6"/>
            <a:r>
              <a:rPr lang="en-US" dirty="0" smtClean="0">
                <a:latin typeface="Arial" panose="020B0604020202020204" pitchFamily="34" charset="0"/>
              </a:rPr>
              <a:t>QGS</a:t>
            </a:r>
          </a:p>
          <a:p>
            <a:pPr lvl="6"/>
            <a:endParaRPr 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The BLAST algorithm searches each of these “words” for a match in the target or database. The default word length, </a:t>
            </a:r>
            <a:r>
              <a:rPr lang="en-US" i="1" dirty="0" smtClean="0">
                <a:latin typeface="Arial" panose="020B0604020202020204" pitchFamily="34" charset="0"/>
              </a:rPr>
              <a:t>k</a:t>
            </a:r>
            <a:r>
              <a:rPr lang="en-US" dirty="0" smtClean="0">
                <a:latin typeface="Arial" panose="020B0604020202020204" pitchFamily="34" charset="0"/>
              </a:rPr>
              <a:t>, is 3 for protein searches and 11 for nucleotide searches.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2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BLAST algorithm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Extend the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Once a match is found between a word and a target sequence, the program tries to extend the match on either side.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The extensions are given a “score” depending on the fidelity of the match.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Remember – not all matches are perfect matches.  The BLAST programs therefore employ a “substitution matrix” to generate these scores.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For nucleotide queries, the matrix is very simple: A perfect match is given a score of +1 while any mismatch is scored as -3.  As long as extending the alignment in either direction keeps increasing the score, extension continues.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These “extensions” are called </a:t>
            </a:r>
            <a:r>
              <a:rPr lang="en-US" dirty="0">
                <a:latin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</a:rPr>
              <a:t>igh-scoring segment pairs, or ‘HSPs.’  The algorithm continues extending the ‘match’ until the ‘score’ begins to decrease.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50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BLAST algorithm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5" y="2743201"/>
            <a:ext cx="7654506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7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of </a:t>
            </a:r>
            <a:r>
              <a:rPr lang="en-US" sz="2800" dirty="0" err="1" smtClean="0"/>
              <a:t>blastn</a:t>
            </a:r>
            <a:r>
              <a:rPr lang="en-US" sz="2800" dirty="0" smtClean="0"/>
              <a:t> scoring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0013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Protein substitution matrices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07043"/>
            <a:ext cx="8534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Nucleotide substitution matrices are easy.  As long as all four nucleotides are found in equal abundance (approximately true), all mismatches are scored the same (-3).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Amino acid mismatches, however, are trickier. Scoring matrices must take into account side chain, size, chemistry and function.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Conservation: What amino acids can substitute for another without dramatically affecting structure and function?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</a:rPr>
              <a:t>Ile/Val – both small and hydrophobic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latin typeface="Arial" panose="020B0604020202020204" pitchFamily="34" charset="0"/>
              </a:rPr>
              <a:t>Ser</a:t>
            </a:r>
            <a:r>
              <a:rPr lang="en-US" sz="1400" dirty="0" smtClean="0">
                <a:latin typeface="Arial" panose="020B0604020202020204" pitchFamily="34" charset="0"/>
              </a:rPr>
              <a:t>/</a:t>
            </a:r>
            <a:r>
              <a:rPr lang="en-US" sz="1400" dirty="0" err="1" smtClean="0">
                <a:latin typeface="Arial" panose="020B0604020202020204" pitchFamily="34" charset="0"/>
              </a:rPr>
              <a:t>Thr</a:t>
            </a:r>
            <a:r>
              <a:rPr lang="en-US" sz="1400" dirty="0" smtClean="0">
                <a:latin typeface="Arial" panose="020B0604020202020204" pitchFamily="34" charset="0"/>
              </a:rPr>
              <a:t> – both polar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latin typeface="Arial" panose="020B0604020202020204" pitchFamily="34" charset="0"/>
              </a:rPr>
              <a:t>Arg</a:t>
            </a:r>
            <a:r>
              <a:rPr lang="en-US" sz="1400" dirty="0" smtClean="0">
                <a:latin typeface="Arial" panose="020B0604020202020204" pitchFamily="34" charset="0"/>
              </a:rPr>
              <a:t>/Lys – both pos. charged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latin typeface="Arial" panose="020B0604020202020204" pitchFamily="34" charset="0"/>
              </a:rPr>
              <a:t>Cys</a:t>
            </a:r>
            <a:r>
              <a:rPr lang="en-US" sz="1400" dirty="0" smtClean="0">
                <a:latin typeface="Arial" panose="020B0604020202020204" pitchFamily="34" charset="0"/>
              </a:rPr>
              <a:t> – involved in formation of disulfide bridges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 err="1" smtClean="0">
                <a:latin typeface="Arial" panose="020B0604020202020204" pitchFamily="34" charset="0"/>
              </a:rPr>
              <a:t>Trp</a:t>
            </a:r>
            <a:r>
              <a:rPr lang="en-US" sz="1400" dirty="0" smtClean="0">
                <a:latin typeface="Arial" panose="020B0604020202020204" pitchFamily="34" charset="0"/>
              </a:rPr>
              <a:t> – very bulky side chain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Frequency:  Not all amino acids occur at the same frequency in proteins (e.g. </a:t>
            </a:r>
            <a:r>
              <a:rPr lang="en-US" dirty="0" err="1" smtClean="0">
                <a:latin typeface="Arial" panose="020B0604020202020204" pitchFamily="34" charset="0"/>
              </a:rPr>
              <a:t>Trp</a:t>
            </a:r>
            <a:r>
              <a:rPr lang="en-US" dirty="0" smtClean="0">
                <a:latin typeface="Arial" panose="020B0604020202020204" pitchFamily="34" charset="0"/>
              </a:rPr>
              <a:t> is relatively rare, </a:t>
            </a:r>
            <a:r>
              <a:rPr lang="en-US" dirty="0" err="1" smtClean="0">
                <a:latin typeface="Arial" panose="020B0604020202020204" pitchFamily="34" charset="0"/>
              </a:rPr>
              <a:t>Ser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is relatively common in most proteins).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All these must be taken into account when determining how much to “award” a perfect match, or “penalize” a mismatch.</a:t>
            </a:r>
            <a:endParaRPr lang="en-US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22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Protein substitution matrices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There is no perfect answer to the question of how to score matched and mismatched amino acids in an alignment.</a:t>
            </a:r>
            <a:endParaRPr lang="en-US" i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Blast employs a user-definable series of substitution matrices.  The higher the number, the more similar </a:t>
            </a:r>
            <a:r>
              <a:rPr lang="en-US" dirty="0" err="1" smtClean="0">
                <a:latin typeface="Arial" panose="020B0604020202020204" pitchFamily="34" charset="0"/>
              </a:rPr>
              <a:t>aa’s</a:t>
            </a:r>
            <a:r>
              <a:rPr lang="en-US" dirty="0" smtClean="0">
                <a:latin typeface="Arial" panose="020B0604020202020204" pitchFamily="34" charset="0"/>
              </a:rPr>
              <a:t> are selected for (and dissimilar </a:t>
            </a:r>
            <a:r>
              <a:rPr lang="en-US" dirty="0" err="1" smtClean="0">
                <a:latin typeface="Arial" panose="020B0604020202020204" pitchFamily="34" charset="0"/>
              </a:rPr>
              <a:t>aa’s</a:t>
            </a:r>
            <a:r>
              <a:rPr lang="en-US" dirty="0" smtClean="0">
                <a:latin typeface="Arial" panose="020B0604020202020204" pitchFamily="34" charset="0"/>
              </a:rPr>
              <a:t> selected against). Lowering the matrix will find more distant relationships. The default is a matrix called BLOSUM62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2980509"/>
            <a:ext cx="5181600" cy="36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211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Protein substitution matrices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5344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Nucleotide substitution matrices are easy.  As long as all four nucleotides are found in equal abundance (approximately true), all mismatches are scored the same (-3).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Amino acid mismatches, however, are trickier. Scoring matrices must take into account side chain, size, chemistry and function.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Conservation: What amino acids can substitute for another without dramatically affecting structure and function?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</a:rPr>
              <a:t>Ile/Val – both small and </a:t>
            </a:r>
            <a:r>
              <a:rPr lang="en-US" dirty="0" err="1" smtClean="0">
                <a:latin typeface="Arial" panose="020B0604020202020204" pitchFamily="34" charset="0"/>
              </a:rPr>
              <a:t>hydrophobicSer</a:t>
            </a:r>
            <a:r>
              <a:rPr lang="en-US" dirty="0" smtClean="0">
                <a:latin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</a:rPr>
              <a:t>Thr</a:t>
            </a:r>
            <a:r>
              <a:rPr lang="en-US" dirty="0" smtClean="0">
                <a:latin typeface="Arial" panose="020B0604020202020204" pitchFamily="34" charset="0"/>
              </a:rPr>
              <a:t> – both polar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>
                <a:latin typeface="Arial" panose="020B0604020202020204" pitchFamily="34" charset="0"/>
              </a:rPr>
              <a:t>Arg</a:t>
            </a:r>
            <a:r>
              <a:rPr lang="en-US" dirty="0" smtClean="0">
                <a:latin typeface="Arial" panose="020B0604020202020204" pitchFamily="34" charset="0"/>
              </a:rPr>
              <a:t>/Lys – both pos. charged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>
                <a:latin typeface="Arial" panose="020B0604020202020204" pitchFamily="34" charset="0"/>
              </a:rPr>
              <a:t>Cys</a:t>
            </a:r>
            <a:r>
              <a:rPr lang="en-US" dirty="0" smtClean="0">
                <a:latin typeface="Arial" panose="020B0604020202020204" pitchFamily="34" charset="0"/>
              </a:rPr>
              <a:t> – involved in formation of disulfide bridges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>
                <a:latin typeface="Arial" panose="020B0604020202020204" pitchFamily="34" charset="0"/>
              </a:rPr>
              <a:t>Trp</a:t>
            </a:r>
            <a:r>
              <a:rPr lang="en-US" dirty="0" smtClean="0">
                <a:latin typeface="Arial" panose="020B0604020202020204" pitchFamily="34" charset="0"/>
              </a:rPr>
              <a:t> – very bulky side chain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Frequency:  Not all amino acids occur at the same frequency in proteins (e.g. </a:t>
            </a:r>
            <a:r>
              <a:rPr lang="en-US" dirty="0" err="1" smtClean="0">
                <a:latin typeface="Arial" panose="020B0604020202020204" pitchFamily="34" charset="0"/>
              </a:rPr>
              <a:t>Trp</a:t>
            </a:r>
            <a:r>
              <a:rPr lang="en-US" dirty="0" smtClean="0">
                <a:latin typeface="Arial" panose="020B0604020202020204" pitchFamily="34" charset="0"/>
              </a:rPr>
              <a:t> is relatively rare, </a:t>
            </a:r>
            <a:r>
              <a:rPr lang="en-US" dirty="0" err="1" smtClean="0">
                <a:latin typeface="Arial" panose="020B0604020202020204" pitchFamily="34" charset="0"/>
              </a:rPr>
              <a:t>Ser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is relatively common in most proteins).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All these must be taken into account when determining how much to “award” a perfect match, or “penalize” a mismatch.</a:t>
            </a:r>
            <a:endParaRPr lang="en-US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1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BLAST algorithm</a:t>
            </a:r>
          </a:p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What about gaps?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In the evolution of nucleotide and protein sequences, amino acids or nucleotides can be lost or extra ones gained.  These are called insertion/deletions, or “</a:t>
            </a:r>
            <a:r>
              <a:rPr lang="en-US" dirty="0" err="1" smtClean="0">
                <a:latin typeface="Arial" panose="020B0604020202020204" pitchFamily="34" charset="0"/>
              </a:rPr>
              <a:t>indels</a:t>
            </a:r>
            <a:r>
              <a:rPr lang="en-US" dirty="0" smtClean="0">
                <a:latin typeface="Arial" panose="020B0604020202020204" pitchFamily="34" charset="0"/>
              </a:rPr>
              <a:t>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Sometimes two sequences can generate a higher “score” (and two adjacent HSPs can be joined) by the insertion of gaps into either the query or target sequence.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Nevertheless, aligning two sequences by inserting lots of gaps into one or the other can be counterproductive.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The scoring algorithm deals with this by penalizing both the opening of a gap and the extension of a gap.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For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blastn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the gap penalty is -5 to open a gap and -2 for each base it is extended.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For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blastp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the gap penalty is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-11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to open a gap and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-1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for each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amino acid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it is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extended.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2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BLAST algorithm</a:t>
            </a:r>
          </a:p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Statistics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BLAST returns to the use a list of “hits” (HSPs) in the database that exceed a program-defined threshold of statistical significance.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Significance depends not only on the size and fidelity of the “match” but also on the size of the database.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Consider the following nucleotide sequence:  AGGTCGAC.  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Since this sequence has 8 nucleotides, the probability of finding a perfect match in another random sequence of 8 bases is one in  4</a:t>
            </a:r>
            <a:r>
              <a:rPr lang="en-US" baseline="30000" dirty="0" smtClean="0">
                <a:latin typeface="Arial" panose="020B0604020202020204" pitchFamily="34" charset="0"/>
              </a:rPr>
              <a:t>8 </a:t>
            </a:r>
            <a:r>
              <a:rPr lang="en-US" dirty="0" smtClean="0">
                <a:latin typeface="Arial" panose="020B0604020202020204" pitchFamily="34" charset="0"/>
              </a:rPr>
              <a:t>= 65,536. However, in a database of 230 billion bases, you would expect over 3.5 million matches just by random chance!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The actual formula used by BLAST to estimate probabilities and the “significance” of matches returned are based on a statistical model called the Gumbel extreme value distribution – and is beyond the scope of this class.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1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385298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Linearize plasmid with restriction enzyme leaving 5’ overhang.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67201" y="2286000"/>
            <a:ext cx="3962400" cy="3546513"/>
            <a:chOff x="4848225" y="2695575"/>
            <a:chExt cx="3381375" cy="3136938"/>
          </a:xfrm>
        </p:grpSpPr>
        <p:grpSp>
          <p:nvGrpSpPr>
            <p:cNvPr id="11" name="Group 10"/>
            <p:cNvGrpSpPr/>
            <p:nvPr/>
          </p:nvGrpSpPr>
          <p:grpSpPr>
            <a:xfrm>
              <a:off x="4848225" y="2695575"/>
              <a:ext cx="3381375" cy="3136938"/>
              <a:chOff x="4848225" y="2695575"/>
              <a:chExt cx="3381375" cy="31369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848225" y="2695575"/>
                <a:ext cx="3381375" cy="3136938"/>
                <a:chOff x="4848225" y="2695575"/>
                <a:chExt cx="3381375" cy="3136938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848225" y="2695575"/>
                  <a:ext cx="3381375" cy="313693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5562600" y="3352800"/>
                  <a:ext cx="1981200" cy="18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 rot="300000">
                <a:off x="4954158" y="4111524"/>
                <a:ext cx="456185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300000">
              <a:off x="5054335" y="4091502"/>
              <a:ext cx="164958" cy="92224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300000">
              <a:off x="5234393" y="4353702"/>
              <a:ext cx="164958" cy="9222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360000">
              <a:off x="5101251" y="4055203"/>
              <a:ext cx="261424" cy="59452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-5040000">
              <a:off x="4946888" y="4112568"/>
              <a:ext cx="2904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P-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5700000">
              <a:off x="5218346" y="4183398"/>
              <a:ext cx="2904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P-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743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8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Running BLAST</a:t>
            </a:r>
            <a:endParaRPr lang="en-US" sz="3200" b="1" dirty="0">
              <a:solidFill>
                <a:srgbClr val="B1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7845700" cy="4910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914400"/>
            <a:ext cx="512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Blast.ncbi.nlm.nih.gov/</a:t>
            </a:r>
            <a:r>
              <a:rPr lang="en-US" sz="2800" dirty="0" err="1" smtClean="0"/>
              <a:t>Blast.cgi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13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609671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Remove 5’ phosphate with alkaline phosphatase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91000" y="2438400"/>
            <a:ext cx="3962400" cy="3546513"/>
            <a:chOff x="4848225" y="2695575"/>
            <a:chExt cx="3381375" cy="3136938"/>
          </a:xfrm>
        </p:grpSpPr>
        <p:grpSp>
          <p:nvGrpSpPr>
            <p:cNvPr id="11" name="Group 10"/>
            <p:cNvGrpSpPr/>
            <p:nvPr/>
          </p:nvGrpSpPr>
          <p:grpSpPr>
            <a:xfrm>
              <a:off x="4848225" y="2695575"/>
              <a:ext cx="3381375" cy="3136938"/>
              <a:chOff x="4848225" y="2695575"/>
              <a:chExt cx="3381375" cy="31369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848225" y="2695575"/>
                <a:ext cx="3381375" cy="3136938"/>
                <a:chOff x="4848225" y="2695575"/>
                <a:chExt cx="3381375" cy="3136938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848225" y="2695575"/>
                  <a:ext cx="3381375" cy="313693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5562600" y="3352800"/>
                  <a:ext cx="1981200" cy="18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 rot="300000">
                <a:off x="4954158" y="4111524"/>
                <a:ext cx="456185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300000">
              <a:off x="5054335" y="4091502"/>
              <a:ext cx="164958" cy="92224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300000">
              <a:off x="5234393" y="4353702"/>
              <a:ext cx="164958" cy="9222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360000">
              <a:off x="5101251" y="4055203"/>
              <a:ext cx="261424" cy="59452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84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385298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Label 5’ ends with </a:t>
            </a:r>
            <a:r>
              <a:rPr lang="en-US" sz="2400" baseline="30000" dirty="0"/>
              <a:t>32</a:t>
            </a:r>
            <a:r>
              <a:rPr lang="en-US" sz="2400" dirty="0"/>
              <a:t>P using T4 kinase and </a:t>
            </a:r>
            <a:r>
              <a:rPr lang="en-US" sz="2400" baseline="30000" dirty="0"/>
              <a:t>32</a:t>
            </a:r>
            <a:r>
              <a:rPr lang="en-US" sz="2400" dirty="0"/>
              <a:t>P 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dirty="0" err="1"/>
              <a:t>ATP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267201" y="2286000"/>
            <a:ext cx="3962400" cy="3546513"/>
            <a:chOff x="4848225" y="2695575"/>
            <a:chExt cx="3381375" cy="3136938"/>
          </a:xfrm>
        </p:grpSpPr>
        <p:grpSp>
          <p:nvGrpSpPr>
            <p:cNvPr id="11" name="Group 10"/>
            <p:cNvGrpSpPr/>
            <p:nvPr/>
          </p:nvGrpSpPr>
          <p:grpSpPr>
            <a:xfrm>
              <a:off x="4848225" y="2695575"/>
              <a:ext cx="3381375" cy="3136938"/>
              <a:chOff x="4848225" y="2695575"/>
              <a:chExt cx="3381375" cy="31369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848225" y="2695575"/>
                <a:ext cx="3381375" cy="3136938"/>
                <a:chOff x="4848225" y="2695575"/>
                <a:chExt cx="3381375" cy="3136938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848225" y="2695575"/>
                  <a:ext cx="3381375" cy="313693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5562600" y="3352800"/>
                  <a:ext cx="1981200" cy="18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 rot="300000">
                <a:off x="4954158" y="4111524"/>
                <a:ext cx="456185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300000">
              <a:off x="5054335" y="4091502"/>
              <a:ext cx="164958" cy="92224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300000">
              <a:off x="5234393" y="4353702"/>
              <a:ext cx="164958" cy="9222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360000">
              <a:off x="5101251" y="4055203"/>
              <a:ext cx="261424" cy="59452"/>
            </a:xfrm>
            <a:prstGeom prst="rect">
              <a:avLst/>
            </a:prstGeom>
            <a:solidFill>
              <a:srgbClr val="CC9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560000">
              <a:off x="4963660" y="4129492"/>
              <a:ext cx="256919" cy="196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P-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5700000">
              <a:off x="5235118" y="4200322"/>
              <a:ext cx="256919" cy="196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P-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4800600" y="4038600"/>
            <a:ext cx="137783" cy="138505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1368" y="3971924"/>
            <a:ext cx="137783" cy="138505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3600" b="1" dirty="0" err="1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Maxam</a:t>
            </a:r>
            <a:r>
              <a:rPr lang="en-US" sz="3600" b="1" dirty="0">
                <a:solidFill>
                  <a:srgbClr val="B1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-Gilbert Sequencing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385298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Cut with a second restriction enzyme 3’ to the insert.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67201" y="2286000"/>
            <a:ext cx="3962400" cy="3546513"/>
            <a:chOff x="4267201" y="2286000"/>
            <a:chExt cx="3962400" cy="3546513"/>
          </a:xfrm>
        </p:grpSpPr>
        <p:grpSp>
          <p:nvGrpSpPr>
            <p:cNvPr id="17" name="Group 16"/>
            <p:cNvGrpSpPr/>
            <p:nvPr/>
          </p:nvGrpSpPr>
          <p:grpSpPr>
            <a:xfrm>
              <a:off x="4267201" y="2286000"/>
              <a:ext cx="3962400" cy="3546513"/>
              <a:chOff x="4848225" y="2695575"/>
              <a:chExt cx="3381375" cy="313693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848225" y="2695575"/>
                <a:ext cx="3381375" cy="3136938"/>
                <a:chOff x="4848225" y="2695575"/>
                <a:chExt cx="3381375" cy="3136938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4848225" y="2695575"/>
                  <a:ext cx="3381375" cy="3136938"/>
                  <a:chOff x="4848225" y="2695575"/>
                  <a:chExt cx="3381375" cy="3136938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848225" y="2695575"/>
                    <a:ext cx="3381375" cy="3136938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8" name="Oval 7"/>
                  <p:cNvSpPr/>
                  <p:nvPr/>
                </p:nvSpPr>
                <p:spPr>
                  <a:xfrm>
                    <a:off x="5562600" y="3352800"/>
                    <a:ext cx="1981200" cy="18288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 rot="300000">
                  <a:off x="4954158" y="4111524"/>
                  <a:ext cx="456185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 rot="300000">
                <a:off x="5054335" y="4091502"/>
                <a:ext cx="164958" cy="92224"/>
              </a:xfrm>
              <a:prstGeom prst="rect">
                <a:avLst/>
              </a:prstGeom>
              <a:solidFill>
                <a:srgbClr val="CC99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300000">
                <a:off x="5234393" y="4353702"/>
                <a:ext cx="164958" cy="92224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360000">
                <a:off x="5101251" y="4055203"/>
                <a:ext cx="261424" cy="59452"/>
              </a:xfrm>
              <a:prstGeom prst="rect">
                <a:avLst/>
              </a:prstGeom>
              <a:solidFill>
                <a:srgbClr val="CC99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560000">
                <a:off x="4963660" y="4129492"/>
                <a:ext cx="256919" cy="19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</a:rPr>
                  <a:t>P-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700000">
                <a:off x="5235118" y="4200322"/>
                <a:ext cx="256919" cy="19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</a:rPr>
                  <a:t>P-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4800600" y="4038600"/>
              <a:ext cx="137783" cy="138505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91368" y="3971924"/>
              <a:ext cx="137783" cy="138505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-1500000">
              <a:off x="5625554" y="2455271"/>
              <a:ext cx="417963" cy="4795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87939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</TotalTime>
  <Words>4053</Words>
  <Application>Microsoft Macintosh PowerPoint</Application>
  <PresentationFormat>On-screen Show (4:3)</PresentationFormat>
  <Paragraphs>394</Paragraphs>
  <Slides>60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Calibri</vt:lpstr>
      <vt:lpstr>Calibri Light</vt:lpstr>
      <vt:lpstr>Century Gothic</vt:lpstr>
      <vt:lpstr>ＭＳ Ｐゴシック</vt:lpstr>
      <vt:lpstr>Symbol</vt:lpstr>
      <vt:lpstr>Tahoma</vt:lpstr>
      <vt:lpstr>Wingdings 3</vt:lpstr>
      <vt:lpstr>Arial</vt:lpstr>
      <vt:lpstr>Custom Design</vt:lpstr>
      <vt:lpstr>Ion</vt:lpstr>
      <vt:lpstr>DNA Sequencing and Bioinformatics</vt:lpstr>
      <vt:lpstr>Why Sequence DNA?</vt:lpstr>
      <vt:lpstr>What is necessary to sequence DNA?</vt:lpstr>
      <vt:lpstr>The Early Days</vt:lpstr>
      <vt:lpstr>Maxam-Gilbert Sequencing</vt:lpstr>
      <vt:lpstr>Maxam-Gilbert Sequencing</vt:lpstr>
      <vt:lpstr>Maxam-Gilbert Sequencing</vt:lpstr>
      <vt:lpstr>Maxam-Gilbert Sequencing</vt:lpstr>
      <vt:lpstr>Maxam-Gilbert Sequencing</vt:lpstr>
      <vt:lpstr>Maxam-Gilbert Sequencing</vt:lpstr>
      <vt:lpstr>Maxam-Gilbert Sequencing  </vt:lpstr>
      <vt:lpstr>Maxam-Gilbert Sequencing  </vt:lpstr>
      <vt:lpstr>PowerPoint Presentation</vt:lpstr>
      <vt:lpstr>Sanger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GLP: GOOD LABORATORY PRCATICE.</dc:title>
  <dc:creator>Odabi</dc:creator>
  <cp:lastModifiedBy>Joseph Provost</cp:lastModifiedBy>
  <cp:revision>205</cp:revision>
  <dcterms:created xsi:type="dcterms:W3CDTF">2008-09-03T23:54:32Z</dcterms:created>
  <dcterms:modified xsi:type="dcterms:W3CDTF">2017-10-10T17:27:01Z</dcterms:modified>
</cp:coreProperties>
</file>